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88" r:id="rId3"/>
    <p:sldId id="301" r:id="rId4"/>
    <p:sldId id="302" r:id="rId5"/>
    <p:sldId id="298" r:id="rId6"/>
    <p:sldId id="292" r:id="rId7"/>
    <p:sldId id="290" r:id="rId8"/>
    <p:sldId id="304" r:id="rId9"/>
    <p:sldId id="293" r:id="rId10"/>
    <p:sldId id="297" r:id="rId11"/>
    <p:sldId id="296" r:id="rId12"/>
    <p:sldId id="307" r:id="rId13"/>
    <p:sldId id="294" r:id="rId14"/>
    <p:sldId id="308" r:id="rId15"/>
    <p:sldId id="309" r:id="rId16"/>
    <p:sldId id="295" r:id="rId17"/>
    <p:sldId id="299" r:id="rId18"/>
    <p:sldId id="300" r:id="rId19"/>
    <p:sldId id="305" r:id="rId20"/>
    <p:sldId id="30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opher Dreyer" initials="CD" lastIdx="10" clrIdx="0">
    <p:extLst>
      <p:ext uri="{19B8F6BF-5375-455C-9EA6-DF929625EA0E}">
        <p15:presenceInfo xmlns:p15="http://schemas.microsoft.com/office/powerpoint/2012/main" userId="0038d501-d6e4-4d73-9efa-50d64552c5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647CA1"/>
    <a:srgbClr val="030B1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9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Efficiency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C4-4178-9AED-BC89CB2230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Laser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Efficiency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C4-4178-9AED-BC89CB2230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Microwave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Efficiency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C4-4178-9AED-BC89CB2230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1842984"/>
        <c:axId val="521841344"/>
      </c:barChart>
      <c:catAx>
        <c:axId val="521842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841344"/>
        <c:crosses val="autoZero"/>
        <c:auto val="1"/>
        <c:lblAlgn val="ctr"/>
        <c:lblOffset val="100"/>
        <c:noMultiLvlLbl val="0"/>
      </c:catAx>
      <c:valAx>
        <c:axId val="521841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842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1511092597515"/>
          <c:y val="7.5695189441473271E-2"/>
          <c:w val="0.83013898963637534"/>
          <c:h val="0.78478149209654369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'sublimation rates'!$C$11:$C$35</c:f>
              <c:numCache>
                <c:formatCode>General</c:formatCode>
                <c:ptCount val="25"/>
                <c:pt idx="0">
                  <c:v>40</c:v>
                </c:pt>
                <c:pt idx="1">
                  <c:v>50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110</c:v>
                </c:pt>
                <c:pt idx="8">
                  <c:v>120</c:v>
                </c:pt>
                <c:pt idx="9">
                  <c:v>130</c:v>
                </c:pt>
                <c:pt idx="10">
                  <c:v>140</c:v>
                </c:pt>
                <c:pt idx="11">
                  <c:v>150</c:v>
                </c:pt>
                <c:pt idx="12">
                  <c:v>160</c:v>
                </c:pt>
                <c:pt idx="13">
                  <c:v>170</c:v>
                </c:pt>
                <c:pt idx="14">
                  <c:v>180</c:v>
                </c:pt>
                <c:pt idx="15">
                  <c:v>190</c:v>
                </c:pt>
                <c:pt idx="16">
                  <c:v>200</c:v>
                </c:pt>
                <c:pt idx="17">
                  <c:v>210</c:v>
                </c:pt>
                <c:pt idx="18">
                  <c:v>220</c:v>
                </c:pt>
                <c:pt idx="19">
                  <c:v>230</c:v>
                </c:pt>
                <c:pt idx="20">
                  <c:v>240</c:v>
                </c:pt>
                <c:pt idx="21">
                  <c:v>250</c:v>
                </c:pt>
                <c:pt idx="22">
                  <c:v>260</c:v>
                </c:pt>
                <c:pt idx="23">
                  <c:v>270</c:v>
                </c:pt>
                <c:pt idx="24">
                  <c:v>280</c:v>
                </c:pt>
              </c:numCache>
            </c:numRef>
          </c:cat>
          <c:val>
            <c:numRef>
              <c:f>'sublimation rates'!$I$11:$I$35</c:f>
              <c:numCache>
                <c:formatCode>0.00E+00</c:formatCode>
                <c:ptCount val="25"/>
                <c:pt idx="0">
                  <c:v>9.063978381914716E+55</c:v>
                </c:pt>
                <c:pt idx="1">
                  <c:v>1.8565238378816907E+43</c:v>
                </c:pt>
                <c:pt idx="2">
                  <c:v>5.9707430481280541E+34</c:v>
                </c:pt>
                <c:pt idx="3">
                  <c:v>4.8685105633076258E+28</c:v>
                </c:pt>
                <c:pt idx="4">
                  <c:v>1.274197157058289E+24</c:v>
                </c:pt>
                <c:pt idx="5">
                  <c:v>3.3885368122578554E+20</c:v>
                </c:pt>
                <c:pt idx="6">
                  <c:v>4.5863729625927392E+17</c:v>
                </c:pt>
                <c:pt idx="7">
                  <c:v>2033298208321625.8</c:v>
                </c:pt>
                <c:pt idx="8">
                  <c:v>21997775425590.703</c:v>
                </c:pt>
                <c:pt idx="9">
                  <c:v>473533816736.20593</c:v>
                </c:pt>
                <c:pt idx="10">
                  <c:v>17526086832.50745</c:v>
                </c:pt>
                <c:pt idx="11">
                  <c:v>1001803107.8799449</c:v>
                </c:pt>
                <c:pt idx="12">
                  <c:v>81589436.825384781</c:v>
                </c:pt>
                <c:pt idx="13">
                  <c:v>8900645.209898591</c:v>
                </c:pt>
                <c:pt idx="14">
                  <c:v>1239511.1988247654</c:v>
                </c:pt>
                <c:pt idx="15">
                  <c:v>212127.35291914063</c:v>
                </c:pt>
                <c:pt idx="16">
                  <c:v>43273.105963941714</c:v>
                </c:pt>
                <c:pt idx="17">
                  <c:v>10265.413510972892</c:v>
                </c:pt>
                <c:pt idx="18">
                  <c:v>2775.0508346557626</c:v>
                </c:pt>
                <c:pt idx="19">
                  <c:v>840.65695304663291</c:v>
                </c:pt>
                <c:pt idx="20">
                  <c:v>281.4107633010014</c:v>
                </c:pt>
                <c:pt idx="21">
                  <c:v>102.87769956787936</c:v>
                </c:pt>
                <c:pt idx="22">
                  <c:v>40.66536084244261</c:v>
                </c:pt>
                <c:pt idx="23">
                  <c:v>17.232611278541981</c:v>
                </c:pt>
                <c:pt idx="24">
                  <c:v>7.7718422947617514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v>1 micron</c:v>
                </c15:tx>
              </c15:filteredSeriesTitle>
            </c:ext>
            <c:ext xmlns:c16="http://schemas.microsoft.com/office/drawing/2014/chart" uri="{C3380CC4-5D6E-409C-BE32-E72D297353CC}">
              <c16:uniqueId val="{00000000-E991-4855-9BFC-A615F601EA4A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'sublimation rates'!$J$11:$J$35</c:f>
              <c:numCache>
                <c:formatCode>0.00E+00</c:formatCode>
                <c:ptCount val="25"/>
                <c:pt idx="0">
                  <c:v>9.168859427811606E+56</c:v>
                </c:pt>
                <c:pt idx="1">
                  <c:v>1.8736556291893269E+44</c:v>
                </c:pt>
                <c:pt idx="2">
                  <c:v>6.0165577509836379E+35</c:v>
                </c:pt>
                <c:pt idx="3">
                  <c:v>4.9004804791245215E+29</c:v>
                </c:pt>
                <c:pt idx="4">
                  <c:v>1.2815099883530738E+25</c:v>
                </c:pt>
                <c:pt idx="5">
                  <c:v>3.4058086827656489E+21</c:v>
                </c:pt>
                <c:pt idx="6">
                  <c:v>4.6074000149955021E+18</c:v>
                </c:pt>
                <c:pt idx="7">
                  <c:v>2.0417694761918872E+16</c:v>
                </c:pt>
                <c:pt idx="8">
                  <c:v>220817695484790.41</c:v>
                </c:pt>
                <c:pt idx="9">
                  <c:v>4752027653814.499</c:v>
                </c:pt>
                <c:pt idx="10">
                  <c:v>175834513375.67795</c:v>
                </c:pt>
                <c:pt idx="11">
                  <c:v>10048643062.403605</c:v>
                </c:pt>
                <c:pt idx="12">
                  <c:v>818232604.43631423</c:v>
                </c:pt>
                <c:pt idx="13">
                  <c:v>89246655.330063313</c:v>
                </c:pt>
                <c:pt idx="14">
                  <c:v>12426725.456694359</c:v>
                </c:pt>
                <c:pt idx="15">
                  <c:v>2126403.0871152543</c:v>
                </c:pt>
                <c:pt idx="16">
                  <c:v>433726.0556577947</c:v>
                </c:pt>
                <c:pt idx="17">
                  <c:v>102879.16477828221</c:v>
                </c:pt>
                <c:pt idx="18">
                  <c:v>27808.642667367872</c:v>
                </c:pt>
                <c:pt idx="19">
                  <c:v>8423.4361845094336</c:v>
                </c:pt>
                <c:pt idx="20">
                  <c:v>2819.5260525924891</c:v>
                </c:pt>
                <c:pt idx="21">
                  <c:v>1030.681495639127</c:v>
                </c:pt>
                <c:pt idx="22">
                  <c:v>407.37864312263366</c:v>
                </c:pt>
                <c:pt idx="23">
                  <c:v>172.62249610454472</c:v>
                </c:pt>
                <c:pt idx="24">
                  <c:v>77.847557492272415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v>10 micron</c:v>
                </c15:tx>
              </c15:filteredSeriesTitle>
            </c:ext>
            <c:ext xmlns:c16="http://schemas.microsoft.com/office/drawing/2014/chart" uri="{C3380CC4-5D6E-409C-BE32-E72D297353CC}">
              <c16:uniqueId val="{00000001-E991-4855-9BFC-A615F601EA4A}"/>
            </c:ext>
          </c:extLst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'sublimation rates'!$K$11:$K$35</c:f>
              <c:numCache>
                <c:formatCode>0.00E+00</c:formatCode>
                <c:ptCount val="25"/>
                <c:pt idx="0">
                  <c:v>9.1793475324012955E+57</c:v>
                </c:pt>
                <c:pt idx="1">
                  <c:v>1.8753688083200905E+45</c:v>
                </c:pt>
                <c:pt idx="2">
                  <c:v>6.0211392212691961E+36</c:v>
                </c:pt>
                <c:pt idx="3">
                  <c:v>4.9036774707062114E+30</c:v>
                </c:pt>
                <c:pt idx="4">
                  <c:v>1.2822412714825523E+26</c:v>
                </c:pt>
                <c:pt idx="5">
                  <c:v>3.4075358698164275E+22</c:v>
                </c:pt>
                <c:pt idx="6">
                  <c:v>4.6095027202357789E+19</c:v>
                </c:pt>
                <c:pt idx="7">
                  <c:v>2.0426166029789133E+17</c:v>
                </c:pt>
                <c:pt idx="8">
                  <c:v>2209016896076787.5</c:v>
                </c:pt>
                <c:pt idx="9">
                  <c:v>47536966024597.438</c:v>
                </c:pt>
                <c:pt idx="10">
                  <c:v>1758918778807.3833</c:v>
                </c:pt>
                <c:pt idx="11">
                  <c:v>100517042607.64017</c:v>
                </c:pt>
                <c:pt idx="12">
                  <c:v>8184664280.5456095</c:v>
                </c:pt>
                <c:pt idx="13">
                  <c:v>892706756.53171051</c:v>
                </c:pt>
                <c:pt idx="14">
                  <c:v>124298868.03539027</c:v>
                </c:pt>
                <c:pt idx="15">
                  <c:v>21269160.429076388</c:v>
                </c:pt>
                <c:pt idx="16">
                  <c:v>4338255.5525963241</c:v>
                </c:pt>
                <c:pt idx="17">
                  <c:v>1029016.6774513752</c:v>
                </c:pt>
                <c:pt idx="18">
                  <c:v>278144.56099448889</c:v>
                </c:pt>
                <c:pt idx="19">
                  <c:v>84251.228499137447</c:v>
                </c:pt>
                <c:pt idx="20">
                  <c:v>28200.678945507367</c:v>
                </c:pt>
                <c:pt idx="21">
                  <c:v>10308.719456351606</c:v>
                </c:pt>
                <c:pt idx="22">
                  <c:v>4074.5114659245446</c:v>
                </c:pt>
                <c:pt idx="23">
                  <c:v>1726.5213443645719</c:v>
                </c:pt>
                <c:pt idx="24">
                  <c:v>778.60470946737894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v>100 micron</c:v>
                </c15:tx>
              </c15:filteredSeriesTitle>
            </c:ext>
            <c:ext xmlns:c16="http://schemas.microsoft.com/office/drawing/2014/chart" uri="{C3380CC4-5D6E-409C-BE32-E72D297353CC}">
              <c16:uniqueId val="{00000002-E991-4855-9BFC-A615F601EA4A}"/>
            </c:ext>
          </c:extLst>
        </c:ser>
        <c:ser>
          <c:idx val="3"/>
          <c:order val="3"/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val>
            <c:numRef>
              <c:f>'sublimation rates'!$L$11:$L$35</c:f>
              <c:numCache>
                <c:formatCode>0.00E+00</c:formatCode>
                <c:ptCount val="25"/>
                <c:pt idx="0">
                  <c:v>9.1803963428602639E+58</c:v>
                </c:pt>
                <c:pt idx="1">
                  <c:v>1.8755401262331667E+46</c:v>
                </c:pt>
                <c:pt idx="2">
                  <c:v>6.0215973682977516E+37</c:v>
                </c:pt>
                <c:pt idx="3">
                  <c:v>4.9039971698643795E+31</c:v>
                </c:pt>
                <c:pt idx="4">
                  <c:v>1.2823143997955003E+27</c:v>
                </c:pt>
                <c:pt idx="5">
                  <c:v>3.4077085885215056E+23</c:v>
                </c:pt>
                <c:pt idx="6">
                  <c:v>4.6097129907598053E+20</c:v>
                </c:pt>
                <c:pt idx="7">
                  <c:v>2.0427013156576161E+18</c:v>
                </c:pt>
                <c:pt idx="8">
                  <c:v>2.2091008901996756E+16</c:v>
                </c:pt>
                <c:pt idx="9">
                  <c:v>475386349732426.75</c:v>
                </c:pt>
                <c:pt idx="10">
                  <c:v>17589761433124.434</c:v>
                </c:pt>
                <c:pt idx="11">
                  <c:v>1005201038060.0059</c:v>
                </c:pt>
                <c:pt idx="12">
                  <c:v>81848981041.638565</c:v>
                </c:pt>
                <c:pt idx="13">
                  <c:v>8927307768.5481834</c:v>
                </c:pt>
                <c:pt idx="14">
                  <c:v>1243020293.8223493</c:v>
                </c:pt>
                <c:pt idx="15">
                  <c:v>212696733.84868774</c:v>
                </c:pt>
                <c:pt idx="16">
                  <c:v>43383550.521981627</c:v>
                </c:pt>
                <c:pt idx="17">
                  <c:v>10290391.804182306</c:v>
                </c:pt>
                <c:pt idx="18">
                  <c:v>2781503.7442656998</c:v>
                </c:pt>
                <c:pt idx="19">
                  <c:v>842529.15164541767</c:v>
                </c:pt>
                <c:pt idx="20">
                  <c:v>282012.20787465613</c:v>
                </c:pt>
                <c:pt idx="21">
                  <c:v>103089.09906347639</c:v>
                </c:pt>
                <c:pt idx="22">
                  <c:v>40745.83969394365</c:v>
                </c:pt>
                <c:pt idx="23">
                  <c:v>17265.509826964848</c:v>
                </c:pt>
                <c:pt idx="24">
                  <c:v>7786.176229218444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v>1 mm</c:v>
                </c15:tx>
              </c15:filteredSeriesTitle>
            </c:ext>
            <c:ext xmlns:c16="http://schemas.microsoft.com/office/drawing/2014/chart" uri="{C3380CC4-5D6E-409C-BE32-E72D297353CC}">
              <c16:uniqueId val="{00000003-E991-4855-9BFC-A615F601EA4A}"/>
            </c:ext>
          </c:extLst>
        </c:ser>
        <c:ser>
          <c:idx val="4"/>
          <c:order val="4"/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val>
            <c:numRef>
              <c:f>'sublimation rates'!$M$11:$M$35</c:f>
              <c:numCache>
                <c:formatCode>0.00E+00</c:formatCode>
                <c:ptCount val="25"/>
                <c:pt idx="0">
                  <c:v>9.1805012239061614E+59</c:v>
                </c:pt>
                <c:pt idx="1">
                  <c:v>1.8755572580244739E+47</c:v>
                </c:pt>
                <c:pt idx="2">
                  <c:v>6.021643183000608E+38</c:v>
                </c:pt>
                <c:pt idx="3">
                  <c:v>4.9040291397801965E+32</c:v>
                </c:pt>
                <c:pt idx="4">
                  <c:v>1.2823217126267951E+28</c:v>
                </c:pt>
                <c:pt idx="5">
                  <c:v>3.4077258603920138E+24</c:v>
                </c:pt>
                <c:pt idx="6">
                  <c:v>4.6097340178122088E+21</c:v>
                </c:pt>
                <c:pt idx="7">
                  <c:v>2.0427097869254861E+19</c:v>
                </c:pt>
                <c:pt idx="8">
                  <c:v>2.2091092896119645E+17</c:v>
                </c:pt>
                <c:pt idx="9">
                  <c:v>4753880186810720</c:v>
                </c:pt>
                <c:pt idx="10">
                  <c:v>175898187976294.94</c:v>
                </c:pt>
                <c:pt idx="11">
                  <c:v>10052040992583.662</c:v>
                </c:pt>
                <c:pt idx="12">
                  <c:v>818492148652.56799</c:v>
                </c:pt>
                <c:pt idx="13">
                  <c:v>89273317888.712906</c:v>
                </c:pt>
                <c:pt idx="14">
                  <c:v>12430234551.69194</c:v>
                </c:pt>
                <c:pt idx="15">
                  <c:v>2126972468.0448012</c:v>
                </c:pt>
                <c:pt idx="16">
                  <c:v>433836500.21583456</c:v>
                </c:pt>
                <c:pt idx="17">
                  <c:v>102904143.07149161</c:v>
                </c:pt>
                <c:pt idx="18">
                  <c:v>27815095.576977801</c:v>
                </c:pt>
                <c:pt idx="19">
                  <c:v>8425308.3831082173</c:v>
                </c:pt>
                <c:pt idx="20">
                  <c:v>2820127.4971661433</c:v>
                </c:pt>
                <c:pt idx="21">
                  <c:v>1030892.8951347242</c:v>
                </c:pt>
                <c:pt idx="22">
                  <c:v>407459.12197413476</c:v>
                </c:pt>
                <c:pt idx="23">
                  <c:v>172655.39465296757</c:v>
                </c:pt>
                <c:pt idx="24">
                  <c:v>77861.891426729097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v>1 cm</c:v>
                </c15:tx>
              </c15:filteredSeriesTitle>
            </c:ext>
            <c:ext xmlns:c16="http://schemas.microsoft.com/office/drawing/2014/chart" uri="{C3380CC4-5D6E-409C-BE32-E72D297353CC}">
              <c16:uniqueId val="{00000004-E991-4855-9BFC-A615F601EA4A}"/>
            </c:ext>
          </c:extLst>
        </c:ser>
        <c:ser>
          <c:idx val="5"/>
          <c:order val="5"/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val>
            <c:numRef>
              <c:f>'sublimation rates'!$N$11:$N$35</c:f>
              <c:numCache>
                <c:formatCode>0.00E+00</c:formatCode>
                <c:ptCount val="25"/>
                <c:pt idx="0">
                  <c:v>9.1805117120107491E+60</c:v>
                </c:pt>
                <c:pt idx="1">
                  <c:v>1.8755589712036049E+48</c:v>
                </c:pt>
                <c:pt idx="2">
                  <c:v>6.021647764470893E+39</c:v>
                </c:pt>
                <c:pt idx="3">
                  <c:v>4.9040323367717788E+33</c:v>
                </c:pt>
                <c:pt idx="4">
                  <c:v>1.2823224439099245E+29</c:v>
                </c:pt>
                <c:pt idx="5">
                  <c:v>3.4077275875790646E+25</c:v>
                </c:pt>
                <c:pt idx="6">
                  <c:v>4.6097361205174487E+22</c:v>
                </c:pt>
                <c:pt idx="7">
                  <c:v>2.0427106340522734E+20</c:v>
                </c:pt>
                <c:pt idx="8">
                  <c:v>2.2091101295531935E+18</c:v>
                </c:pt>
                <c:pt idx="9">
                  <c:v>4.7538818557593656E+16</c:v>
                </c:pt>
                <c:pt idx="10">
                  <c:v>1758982453408000</c:v>
                </c:pt>
                <c:pt idx="11">
                  <c:v>100520440537820.25</c:v>
                </c:pt>
                <c:pt idx="12">
                  <c:v>8184923824761.8643</c:v>
                </c:pt>
                <c:pt idx="13">
                  <c:v>892733419090.36011</c:v>
                </c:pt>
                <c:pt idx="14">
                  <c:v>124302377130.38786</c:v>
                </c:pt>
                <c:pt idx="15">
                  <c:v>21269729810.005936</c:v>
                </c:pt>
                <c:pt idx="16">
                  <c:v>4338365997.1543636</c:v>
                </c:pt>
                <c:pt idx="17">
                  <c:v>1029041655.7445848</c:v>
                </c:pt>
                <c:pt idx="18">
                  <c:v>278151013.90409887</c:v>
                </c:pt>
                <c:pt idx="19">
                  <c:v>84253100.697736233</c:v>
                </c:pt>
                <c:pt idx="20">
                  <c:v>28201280.390081018</c:v>
                </c:pt>
                <c:pt idx="21">
                  <c:v>10308930.855847202</c:v>
                </c:pt>
                <c:pt idx="22">
                  <c:v>4074591.9447760456</c:v>
                </c:pt>
                <c:pt idx="23">
                  <c:v>1726554.2429129949</c:v>
                </c:pt>
                <c:pt idx="24">
                  <c:v>778619.0434018356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v>10 cm</c:v>
                </c15:tx>
              </c15:filteredSeriesTitle>
            </c:ext>
            <c:ext xmlns:c16="http://schemas.microsoft.com/office/drawing/2014/chart" uri="{C3380CC4-5D6E-409C-BE32-E72D297353CC}">
              <c16:uniqueId val="{00000005-E991-4855-9BFC-A615F601EA4A}"/>
            </c:ext>
          </c:extLst>
        </c:ser>
        <c:ser>
          <c:idx val="6"/>
          <c:order val="6"/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'sublimation rates'!$O$11:$O$35</c:f>
              <c:numCache>
                <c:formatCode>General</c:formatCode>
                <c:ptCount val="25"/>
                <c:pt idx="0">
                  <c:v>158400</c:v>
                </c:pt>
                <c:pt idx="1">
                  <c:v>158400</c:v>
                </c:pt>
                <c:pt idx="2">
                  <c:v>158400</c:v>
                </c:pt>
                <c:pt idx="3">
                  <c:v>158400</c:v>
                </c:pt>
                <c:pt idx="4">
                  <c:v>158400</c:v>
                </c:pt>
                <c:pt idx="5">
                  <c:v>158400</c:v>
                </c:pt>
                <c:pt idx="6">
                  <c:v>158400</c:v>
                </c:pt>
                <c:pt idx="7">
                  <c:v>158400</c:v>
                </c:pt>
                <c:pt idx="8">
                  <c:v>158400</c:v>
                </c:pt>
                <c:pt idx="9">
                  <c:v>158400</c:v>
                </c:pt>
                <c:pt idx="10">
                  <c:v>158400</c:v>
                </c:pt>
                <c:pt idx="11">
                  <c:v>158400</c:v>
                </c:pt>
                <c:pt idx="12">
                  <c:v>158400</c:v>
                </c:pt>
                <c:pt idx="13">
                  <c:v>158400</c:v>
                </c:pt>
                <c:pt idx="14">
                  <c:v>158400</c:v>
                </c:pt>
                <c:pt idx="15">
                  <c:v>158400</c:v>
                </c:pt>
                <c:pt idx="16">
                  <c:v>158400</c:v>
                </c:pt>
                <c:pt idx="17">
                  <c:v>158400</c:v>
                </c:pt>
                <c:pt idx="18">
                  <c:v>158400</c:v>
                </c:pt>
                <c:pt idx="19">
                  <c:v>158400</c:v>
                </c:pt>
                <c:pt idx="20">
                  <c:v>158400</c:v>
                </c:pt>
                <c:pt idx="21">
                  <c:v>158400</c:v>
                </c:pt>
                <c:pt idx="22">
                  <c:v>158400</c:v>
                </c:pt>
                <c:pt idx="23">
                  <c:v>158400</c:v>
                </c:pt>
                <c:pt idx="24">
                  <c:v>158400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v>44 hours</c:v>
                </c15:tx>
              </c15:filteredSeriesTitle>
            </c:ext>
            <c:ext xmlns:c16="http://schemas.microsoft.com/office/drawing/2014/chart" uri="{C3380CC4-5D6E-409C-BE32-E72D297353CC}">
              <c16:uniqueId val="{00000006-E991-4855-9BFC-A615F601EA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0796768"/>
        <c:axId val="420801688"/>
      </c:lineChart>
      <c:catAx>
        <c:axId val="4207967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(K)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801688"/>
        <c:crosses val="autoZero"/>
        <c:auto val="1"/>
        <c:lblAlgn val="ctr"/>
        <c:lblOffset val="100"/>
        <c:noMultiLvlLbl val="0"/>
      </c:catAx>
      <c:valAx>
        <c:axId val="420801688"/>
        <c:scaling>
          <c:logBase val="10"/>
          <c:orientation val="minMax"/>
          <c:max val="1E+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(s)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in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7967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0.14948</cdr:x>
      <cdr:y>0.21295</cdr:y>
    </cdr:from>
    <cdr:to>
      <cdr:x>0.29427</cdr:x>
      <cdr:y>0.61107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5021361F-EB7D-4813-96BE-0B75BEE03F2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032391" y="835467"/>
          <a:ext cx="1000000" cy="1561905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CC878-843F-45E0-ABE7-73F61B60BA6F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A33E4-9414-4A7E-9E9C-47664B8ED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02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9842F-9224-48BB-B14D-FE127EA3BF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60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9842F-9224-48BB-B14D-FE127EA3BF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40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9842F-9224-48BB-B14D-FE127EA3BF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263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9842F-9224-48BB-B14D-FE127EA3BF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07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Actual ice content is &gt;60 kg per m2 in top meter of the surface assuming density of 1,500 kg/m^3 with 4wt% 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A33E4-9414-4A7E-9E9C-47664B8ED1B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46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5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56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257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03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17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658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447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778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129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82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59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B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63A41-D74F-436D-AAA4-B6A3FBB70A04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8979F-37AE-48CA-99F0-F6ABD3915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00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JPG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Image result for lunar crater thermal map">
            <a:extLst>
              <a:ext uri="{FF2B5EF4-FFF2-40B4-BE49-F238E27FC236}">
                <a16:creationId xmlns:a16="http://schemas.microsoft.com/office/drawing/2014/main" id="{BBB325D5-E228-4BFA-B2C8-637BE1BAC3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79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707" r="2410"/>
          <a:stretch/>
        </p:blipFill>
        <p:spPr bwMode="auto">
          <a:xfrm>
            <a:off x="0" y="0"/>
            <a:ext cx="9144000" cy="687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045" y="485575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Ice Mining in Lunar Permanently Shadowed Regions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1245" y="4193308"/>
            <a:ext cx="6858000" cy="1313461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Chris Dreyer, George Sowers, Hunter Williams</a:t>
            </a:r>
            <a:endParaRPr lang="en-US" sz="2800" strike="sngStrike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Colorado School of Mines</a:t>
            </a:r>
            <a:endParaRPr lang="en-US" sz="2800" strike="sngStrike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BB104E-A7D8-4490-9CB8-96CEA6A95B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964" y="5936307"/>
            <a:ext cx="5296562" cy="60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85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Ice Harvesting Rate Control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D4A8BDD-7181-43DF-B5A6-E0946B0A1BE8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14" name="Picture 13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D87B8D73-7813-42BF-9727-C640B71BC8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59C3AC-805F-422D-9335-DA83DCF02E40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2DD4122-F72C-4B74-BB5D-664DC50F5C39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1D8B1FE-6B3B-4AAB-93E9-31728B3CC631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DBED91-12B7-410F-87B4-8C73B9A82CAC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 Control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BA4D0AA-6C9E-447B-9151-DDAF821B7195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670C1CB-9E80-47B1-B42C-E6A870CAC63C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EAD8B7A1-423F-4A57-9E79-3909F9821770}"/>
              </a:ext>
            </a:extLst>
          </p:cNvPr>
          <p:cNvSpPr/>
          <p:nvPr/>
        </p:nvSpPr>
        <p:spPr>
          <a:xfrm>
            <a:off x="1553751" y="977537"/>
            <a:ext cx="74249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Rather than design a heavy tent to stay grounded, use a lighter tent and minimize leaks with heat/pressure control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Leaked vapor will redeposit and enrich nearby area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01A5176-C1E1-483F-95E1-49A8958A0B77}"/>
              </a:ext>
            </a:extLst>
          </p:cNvPr>
          <p:cNvGrpSpPr/>
          <p:nvPr/>
        </p:nvGrpSpPr>
        <p:grpSpPr>
          <a:xfrm>
            <a:off x="2152073" y="2686386"/>
            <a:ext cx="5667066" cy="3948363"/>
            <a:chOff x="4779897" y="1616953"/>
            <a:chExt cx="4077413" cy="295781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F2659BC-11B1-4C35-865E-BA92C2E060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582" t="263" r="1637" b="7057"/>
            <a:stretch/>
          </p:blipFill>
          <p:spPr>
            <a:xfrm>
              <a:off x="4779897" y="1616953"/>
              <a:ext cx="4077413" cy="2957818"/>
            </a:xfrm>
            <a:prstGeom prst="rect">
              <a:avLst/>
            </a:prstGeom>
          </p:spPr>
        </p:pic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98F101B-0AB6-494B-B6C1-800D797CBB63}"/>
                </a:ext>
              </a:extLst>
            </p:cNvPr>
            <p:cNvSpPr/>
            <p:nvPr/>
          </p:nvSpPr>
          <p:spPr>
            <a:xfrm>
              <a:off x="7648670" y="2134484"/>
              <a:ext cx="1122744" cy="300083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D9E61CC-ECBC-4676-81C3-1A2D4644E6BE}"/>
                </a:ext>
              </a:extLst>
            </p:cNvPr>
            <p:cNvSpPr txBox="1"/>
            <p:nvPr/>
          </p:nvSpPr>
          <p:spPr>
            <a:xfrm>
              <a:off x="5331124" y="1754898"/>
              <a:ext cx="1933189" cy="256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i="1" dirty="0">
                  <a:solidFill>
                    <a:prstClr val="black"/>
                  </a:solidFill>
                </a:rPr>
                <a:t>Operating Temperature</a:t>
              </a:r>
              <a:r>
                <a:rPr lang="en-US" sz="1350" dirty="0">
                  <a:solidFill>
                    <a:prstClr val="black"/>
                  </a:solidFill>
                </a:rPr>
                <a:t> = 220K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808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Possible Ice Types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solid ice sheet in crater">
            <a:extLst>
              <a:ext uri="{FF2B5EF4-FFF2-40B4-BE49-F238E27FC236}">
                <a16:creationId xmlns:a16="http://schemas.microsoft.com/office/drawing/2014/main" id="{EE6AF031-FB66-4D25-BBCD-B28BEC6DF5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7" b="4181"/>
          <a:stretch/>
        </p:blipFill>
        <p:spPr bwMode="auto">
          <a:xfrm>
            <a:off x="4868279" y="2871646"/>
            <a:ext cx="2806197" cy="125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solid ice sheet in crater">
            <a:extLst>
              <a:ext uri="{FF2B5EF4-FFF2-40B4-BE49-F238E27FC236}">
                <a16:creationId xmlns:a16="http://schemas.microsoft.com/office/drawing/2014/main" id="{6798FA78-0F37-47A2-8F07-567BC103C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128" y="4521024"/>
            <a:ext cx="2078407" cy="207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snow crater crater">
            <a:extLst>
              <a:ext uri="{FF2B5EF4-FFF2-40B4-BE49-F238E27FC236}">
                <a16:creationId xmlns:a16="http://schemas.microsoft.com/office/drawing/2014/main" id="{1E1A99D5-3612-4DA2-B4B8-F1182B636C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66"/>
          <a:stretch/>
        </p:blipFill>
        <p:spPr bwMode="auto">
          <a:xfrm>
            <a:off x="4744126" y="1169524"/>
            <a:ext cx="3134941" cy="126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C28D04-8AE4-417A-A80E-ED8C7F1DE7C8}"/>
              </a:ext>
            </a:extLst>
          </p:cNvPr>
          <p:cNvSpPr txBox="1"/>
          <p:nvPr/>
        </p:nvSpPr>
        <p:spPr>
          <a:xfrm>
            <a:off x="1857491" y="2335965"/>
            <a:ext cx="24067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 Snow</a:t>
            </a:r>
          </a:p>
          <a:p>
            <a:r>
              <a:rPr lang="en-US" dirty="0">
                <a:solidFill>
                  <a:schemeClr val="bg1"/>
                </a:solidFill>
              </a:rPr>
              <a:t>(100% water)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Dirty ice</a:t>
            </a:r>
          </a:p>
          <a:p>
            <a:r>
              <a:rPr lang="en-US" dirty="0">
                <a:solidFill>
                  <a:schemeClr val="bg1"/>
                </a:solidFill>
              </a:rPr>
              <a:t>(90% by mass)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Icy regolith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(4% by mass,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hard packed,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non saturated)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4DDB85-B4DA-420F-9B00-62532622772B}"/>
              </a:ext>
            </a:extLst>
          </p:cNvPr>
          <p:cNvCxnSpPr>
            <a:cxnSpLocks/>
            <a:endCxn id="1026" idx="1"/>
          </p:cNvCxnSpPr>
          <p:nvPr/>
        </p:nvCxnSpPr>
        <p:spPr>
          <a:xfrm>
            <a:off x="3402894" y="3501196"/>
            <a:ext cx="146538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2AE3812-4C5B-4139-A853-2198944637A4}"/>
              </a:ext>
            </a:extLst>
          </p:cNvPr>
          <p:cNvCxnSpPr>
            <a:cxnSpLocks/>
            <a:endCxn id="1030" idx="1"/>
          </p:cNvCxnSpPr>
          <p:nvPr/>
        </p:nvCxnSpPr>
        <p:spPr>
          <a:xfrm flipV="1">
            <a:off x="3309110" y="1801619"/>
            <a:ext cx="1435016" cy="75268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4D23C85-CB86-471F-853D-9EB35CCBA34C}"/>
              </a:ext>
            </a:extLst>
          </p:cNvPr>
          <p:cNvCxnSpPr>
            <a:cxnSpLocks/>
            <a:endCxn id="1028" idx="1"/>
          </p:cNvCxnSpPr>
          <p:nvPr/>
        </p:nvCxnSpPr>
        <p:spPr>
          <a:xfrm>
            <a:off x="3402894" y="4615697"/>
            <a:ext cx="1702234" cy="9445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6053524-0832-49EE-92B0-886E084E104E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28" name="Picture 27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37753241-BA6A-47DE-B528-58EC33970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7A72D57-C63A-4D0B-B8E3-505EB789E29B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80E27DD-759D-4C65-BA2F-A17875A2221E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A1CF455-A242-4A70-BE04-C5801814442A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A386BB5-BBEA-49AD-92C0-574225DC9690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140462A-2D1F-4DDF-8FC2-FFE1BA2521C2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</a:t>
              </a:r>
              <a:r>
                <a:rPr lang="en-US" sz="1600" b="1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5E46FDE-4EDC-4582-874C-CFADF587C3A5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D4E1F2D-A602-433C-A06D-77D5950A3B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2429" y="4322762"/>
            <a:ext cx="1409700" cy="1057275"/>
          </a:xfrm>
          <a:prstGeom prst="rect">
            <a:avLst/>
          </a:prstGeom>
        </p:spPr>
      </p:pic>
      <p:pic>
        <p:nvPicPr>
          <p:cNvPr id="4" name="Picture 2" descr="Image result for ice microscope">
            <a:extLst>
              <a:ext uri="{FF2B5EF4-FFF2-40B4-BE49-F238E27FC236}">
                <a16:creationId xmlns:a16="http://schemas.microsoft.com/office/drawing/2014/main" id="{DA3225AA-F471-417C-8E9D-6F6338F70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78" y="5688476"/>
            <a:ext cx="1422310" cy="95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E16F99-AED9-468F-BAFB-E142F9E7D5E4}"/>
              </a:ext>
            </a:extLst>
          </p:cNvPr>
          <p:cNvSpPr txBox="1"/>
          <p:nvPr/>
        </p:nvSpPr>
        <p:spPr>
          <a:xfrm>
            <a:off x="7286509" y="5380037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Siegler et al 2012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347673E-2DCE-40EC-8C2B-044DD1E28568}"/>
              </a:ext>
            </a:extLst>
          </p:cNvPr>
          <p:cNvSpPr txBox="1"/>
          <p:nvPr/>
        </p:nvSpPr>
        <p:spPr>
          <a:xfrm>
            <a:off x="7286509" y="6629328"/>
            <a:ext cx="9396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Tepfers</a:t>
            </a:r>
            <a:r>
              <a:rPr lang="en-US" sz="900" dirty="0">
                <a:solidFill>
                  <a:schemeClr val="bg1"/>
                </a:solidFill>
              </a:rPr>
              <a:t>, R. 2008</a:t>
            </a:r>
          </a:p>
        </p:txBody>
      </p:sp>
    </p:spTree>
    <p:extLst>
      <p:ext uri="{BB962C8B-B14F-4D97-AF65-F5344CB8AC3E}">
        <p14:creationId xmlns:p14="http://schemas.microsoft.com/office/powerpoint/2010/main" val="250980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Thermal Mining by Ice Type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A279A95F-C447-4D78-B05F-BCCB823610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0252419"/>
              </p:ext>
            </p:extLst>
          </p:nvPr>
        </p:nvGraphicFramePr>
        <p:xfrm>
          <a:off x="2133321" y="2462564"/>
          <a:ext cx="6906505" cy="3923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6C1639F-78AD-40E2-B51C-E31D3868EED5}"/>
              </a:ext>
            </a:extLst>
          </p:cNvPr>
          <p:cNvSpPr txBox="1"/>
          <p:nvPr/>
        </p:nvSpPr>
        <p:spPr>
          <a:xfrm>
            <a:off x="1414985" y="1247700"/>
            <a:ext cx="74010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Choose optimal sublimation time for average ice particle size in ice field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Find temperature required to reach desired time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Heat surface to desired temperature using sunlight and heated boreholes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9144A7C-E3BD-400E-B503-037F575D9D0D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49" name="Picture 48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AB4F026A-C3F6-4290-92BB-EA2CE5FEEA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150DD56-F6C2-4AD1-9E7A-557B28DA9AAB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A9B434-3E8A-4226-8ABA-E66A8B262216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9594D6E-6DB9-46D1-B8F1-28AF3DE30600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519CBFE-3234-48DA-BB1A-B04FA51ABECA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7A7B94E-6430-4979-9985-0260209F441B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</a:t>
              </a:r>
              <a:r>
                <a:rPr lang="en-US" sz="1600" b="1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80C8178-00B0-42F4-9629-6DE6CD551870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DA61E784-8537-3449-A9E3-CB46EDC01358}"/>
              </a:ext>
            </a:extLst>
          </p:cNvPr>
          <p:cNvSpPr/>
          <p:nvPr/>
        </p:nvSpPr>
        <p:spPr>
          <a:xfrm>
            <a:off x="3049848" y="5379467"/>
            <a:ext cx="4836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Model adapted from Andreas, Edgar L. "New estimates for the sublimation rate for ice on the Moon." </a:t>
            </a:r>
            <a:r>
              <a:rPr lang="en-US" sz="1200" i="1" dirty="0"/>
              <a:t>Icarus</a:t>
            </a:r>
            <a:r>
              <a:rPr lang="en-US" sz="1200" dirty="0"/>
              <a:t> 186, no. 1 (2007): 24-30.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C7701D2-A9E3-4941-B57A-22A5EF65F341}"/>
              </a:ext>
            </a:extLst>
          </p:cNvPr>
          <p:cNvGrpSpPr/>
          <p:nvPr/>
        </p:nvGrpSpPr>
        <p:grpSpPr>
          <a:xfrm>
            <a:off x="1182216" y="2288648"/>
            <a:ext cx="1316850" cy="3070191"/>
            <a:chOff x="1182216" y="2288648"/>
            <a:chExt cx="1316850" cy="3070191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92B36A9-00DB-4C82-B3A2-7EF92264FA24}"/>
                </a:ext>
              </a:extLst>
            </p:cNvPr>
            <p:cNvSpPr txBox="1"/>
            <p:nvPr/>
          </p:nvSpPr>
          <p:spPr>
            <a:xfrm>
              <a:off x="1182216" y="2288648"/>
              <a:ext cx="825867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Age of</a:t>
              </a:r>
              <a:br>
                <a:rPr lang="en-US" sz="1400" dirty="0"/>
              </a:br>
              <a:r>
                <a:rPr lang="en-US" sz="1400" dirty="0"/>
                <a:t>Universe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7A43AD1-E8CC-4264-9B4B-9ECC9A811956}"/>
                </a:ext>
              </a:extLst>
            </p:cNvPr>
            <p:cNvSpPr txBox="1"/>
            <p:nvPr/>
          </p:nvSpPr>
          <p:spPr>
            <a:xfrm>
              <a:off x="1274855" y="4783047"/>
              <a:ext cx="616002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Hours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12D52A4-FFB2-4872-A805-A9E65EEBA7D7}"/>
                </a:ext>
              </a:extLst>
            </p:cNvPr>
            <p:cNvSpPr txBox="1"/>
            <p:nvPr/>
          </p:nvSpPr>
          <p:spPr>
            <a:xfrm>
              <a:off x="1331076" y="4229206"/>
              <a:ext cx="529119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Days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20412EF-554F-42C5-979C-674A795071CA}"/>
                </a:ext>
              </a:extLst>
            </p:cNvPr>
            <p:cNvCxnSpPr>
              <a:cxnSpLocks/>
              <a:stCxn id="16" idx="3"/>
            </p:cNvCxnSpPr>
            <p:nvPr/>
          </p:nvCxnSpPr>
          <p:spPr>
            <a:xfrm>
              <a:off x="1890857" y="4936936"/>
              <a:ext cx="538171" cy="42190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224B89A-0720-478C-8CA0-FA44DE1AD3C3}"/>
                </a:ext>
              </a:extLst>
            </p:cNvPr>
            <p:cNvCxnSpPr>
              <a:cxnSpLocks/>
              <a:stCxn id="17" idx="3"/>
            </p:cNvCxnSpPr>
            <p:nvPr/>
          </p:nvCxnSpPr>
          <p:spPr>
            <a:xfrm>
              <a:off x="1860195" y="4383095"/>
              <a:ext cx="610537" cy="5757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D1AE09A-4821-403C-B2FB-CE422EF8FF48}"/>
                </a:ext>
              </a:extLst>
            </p:cNvPr>
            <p:cNvSpPr txBox="1"/>
            <p:nvPr/>
          </p:nvSpPr>
          <p:spPr>
            <a:xfrm>
              <a:off x="1202739" y="3117618"/>
              <a:ext cx="776175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Millenia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50B8E02-058F-4553-949F-79CA93117FF4}"/>
                </a:ext>
              </a:extLst>
            </p:cNvPr>
            <p:cNvCxnSpPr>
              <a:cxnSpLocks/>
              <a:stCxn id="25" idx="3"/>
            </p:cNvCxnSpPr>
            <p:nvPr/>
          </p:nvCxnSpPr>
          <p:spPr>
            <a:xfrm>
              <a:off x="1978914" y="3271507"/>
              <a:ext cx="487009" cy="5563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A13CCD1-D2D7-498C-8FF4-641A0350E235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>
              <a:off x="2008083" y="2550258"/>
              <a:ext cx="490983" cy="47315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710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Mining Area by Ice Type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04BF814-EB95-44F2-ADF5-CA11B27098FC}"/>
              </a:ext>
            </a:extLst>
          </p:cNvPr>
          <p:cNvSpPr txBox="1"/>
          <p:nvPr/>
        </p:nvSpPr>
        <p:spPr>
          <a:xfrm>
            <a:off x="2742215" y="5863908"/>
            <a:ext cx="4553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</a:rPr>
              <a:t>– </a:t>
            </a:r>
            <a:r>
              <a:rPr lang="en-US" dirty="0">
                <a:solidFill>
                  <a:schemeClr val="bg1"/>
                </a:solidFill>
              </a:rPr>
              <a:t>Icy regolith (4% water) </a:t>
            </a:r>
            <a:r>
              <a:rPr lang="en-US" dirty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</a:rPr>
              <a:t>–</a:t>
            </a:r>
            <a:r>
              <a:rPr lang="en-US" dirty="0">
                <a:solidFill>
                  <a:schemeClr val="bg1"/>
                </a:solidFill>
              </a:rPr>
              <a:t> Snow (100% water)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A2C30D3-10C0-4943-8ABB-A892948B9D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325" y="1201933"/>
            <a:ext cx="7657535" cy="4454133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378572-9015-432B-84A4-30C8F5270BC9}"/>
              </a:ext>
            </a:extLst>
          </p:cNvPr>
          <p:cNvCxnSpPr>
            <a:cxnSpLocks/>
          </p:cNvCxnSpPr>
          <p:nvPr/>
        </p:nvCxnSpPr>
        <p:spPr>
          <a:xfrm>
            <a:off x="1568036" y="5074203"/>
            <a:ext cx="0" cy="488466"/>
          </a:xfrm>
          <a:prstGeom prst="line">
            <a:avLst/>
          </a:prstGeom>
          <a:ln w="28575">
            <a:solidFill>
              <a:srgbClr val="030B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265932E-7B9F-432F-84EF-16F084C5D968}"/>
              </a:ext>
            </a:extLst>
          </p:cNvPr>
          <p:cNvCxnSpPr>
            <a:cxnSpLocks/>
          </p:cNvCxnSpPr>
          <p:nvPr/>
        </p:nvCxnSpPr>
        <p:spPr>
          <a:xfrm>
            <a:off x="8681986" y="5084625"/>
            <a:ext cx="0" cy="488466"/>
          </a:xfrm>
          <a:prstGeom prst="line">
            <a:avLst/>
          </a:prstGeom>
          <a:ln w="28575">
            <a:solidFill>
              <a:srgbClr val="030B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62024AD-2B22-474E-AA43-32C060C2AA70}"/>
              </a:ext>
            </a:extLst>
          </p:cNvPr>
          <p:cNvCxnSpPr/>
          <p:nvPr/>
        </p:nvCxnSpPr>
        <p:spPr>
          <a:xfrm>
            <a:off x="1568036" y="5318436"/>
            <a:ext cx="7126908" cy="0"/>
          </a:xfrm>
          <a:prstGeom prst="line">
            <a:avLst/>
          </a:prstGeom>
          <a:ln w="28575">
            <a:solidFill>
              <a:srgbClr val="030B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00CA052-E856-4965-B211-11B6F91BB669}"/>
              </a:ext>
            </a:extLst>
          </p:cNvPr>
          <p:cNvSpPr txBox="1"/>
          <p:nvPr/>
        </p:nvSpPr>
        <p:spPr>
          <a:xfrm>
            <a:off x="4977963" y="5283252"/>
            <a:ext cx="64312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km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7BCCF5-EF1F-4A68-A005-CEB38B2A3723}"/>
              </a:ext>
            </a:extLst>
          </p:cNvPr>
          <p:cNvSpPr txBox="1"/>
          <p:nvPr/>
        </p:nvSpPr>
        <p:spPr>
          <a:xfrm>
            <a:off x="1568036" y="1843787"/>
            <a:ext cx="394082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1 km</a:t>
            </a:r>
            <a:r>
              <a:rPr lang="en-US" baseline="30000" dirty="0"/>
              <a:t>2</a:t>
            </a:r>
            <a:r>
              <a:rPr lang="en-US" dirty="0"/>
              <a:t>: </a:t>
            </a:r>
          </a:p>
          <a:p>
            <a:r>
              <a:rPr lang="en-US" dirty="0"/>
              <a:t>Area required for 10 years of icy regolith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69494BD-A3C0-4A05-A9FD-D44612F4A88F}"/>
              </a:ext>
            </a:extLst>
          </p:cNvPr>
          <p:cNvSpPr>
            <a:spLocks noChangeAspect="1"/>
          </p:cNvSpPr>
          <p:nvPr/>
        </p:nvSpPr>
        <p:spPr>
          <a:xfrm>
            <a:off x="4438530" y="3470222"/>
            <a:ext cx="1518363" cy="1220415"/>
          </a:xfrm>
          <a:prstGeom prst="ellipse">
            <a:avLst/>
          </a:prstGeom>
          <a:solidFill>
            <a:srgbClr val="FFC000">
              <a:alpha val="27843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7A5E640-53CD-4B0F-AC29-E444C0C5B2B8}"/>
              </a:ext>
            </a:extLst>
          </p:cNvPr>
          <p:cNvSpPr>
            <a:spLocks noChangeAspect="1"/>
          </p:cNvSpPr>
          <p:nvPr/>
        </p:nvSpPr>
        <p:spPr>
          <a:xfrm>
            <a:off x="5363452" y="3940731"/>
            <a:ext cx="459495" cy="369332"/>
          </a:xfrm>
          <a:prstGeom prst="ellipse">
            <a:avLst/>
          </a:prstGeom>
          <a:solidFill>
            <a:srgbClr val="00B0F0">
              <a:alpha val="2784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40378EA-EB94-44DC-83A9-15BA9539ADBC}"/>
              </a:ext>
            </a:extLst>
          </p:cNvPr>
          <p:cNvCxnSpPr>
            <a:cxnSpLocks/>
            <a:stCxn id="26" idx="2"/>
            <a:endCxn id="28" idx="1"/>
          </p:cNvCxnSpPr>
          <p:nvPr/>
        </p:nvCxnSpPr>
        <p:spPr>
          <a:xfrm>
            <a:off x="3538447" y="2490118"/>
            <a:ext cx="1122442" cy="11588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C1B6028-6069-46C8-9BDF-8534D6D1B468}"/>
              </a:ext>
            </a:extLst>
          </p:cNvPr>
          <p:cNvCxnSpPr>
            <a:cxnSpLocks/>
            <a:stCxn id="38" idx="2"/>
            <a:endCxn id="27" idx="7"/>
          </p:cNvCxnSpPr>
          <p:nvPr/>
        </p:nvCxnSpPr>
        <p:spPr>
          <a:xfrm flipH="1">
            <a:off x="5755656" y="3457376"/>
            <a:ext cx="1578818" cy="53744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8B12614-E8C5-4E52-B1D6-8E0D6359DE3B}"/>
              </a:ext>
            </a:extLst>
          </p:cNvPr>
          <p:cNvSpPr txBox="1"/>
          <p:nvPr/>
        </p:nvSpPr>
        <p:spPr>
          <a:xfrm>
            <a:off x="5621088" y="2811045"/>
            <a:ext cx="342677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0.05 km</a:t>
            </a:r>
            <a:r>
              <a:rPr lang="en-US" baseline="30000" dirty="0"/>
              <a:t>2</a:t>
            </a:r>
            <a:r>
              <a:rPr lang="en-US" dirty="0"/>
              <a:t>: </a:t>
            </a:r>
          </a:p>
          <a:p>
            <a:r>
              <a:rPr lang="en-US" dirty="0"/>
              <a:t>Area required for 10 years of snow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A5BCB74-06F7-4946-8329-C6F3C5B8D215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60" name="Picture 59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4EF801D1-1591-484F-B800-C1E374CCC5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D35860B-BF05-4799-BAE2-245D759F0F3B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2F76AF3-1E7D-4AF8-BB02-B6102CD196CC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B0E0417-1678-4426-A170-FC4A4C34729A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CFFDB0E-5DDB-44F4-945A-B8F2A075FF7D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8BA2065-52D0-41A8-B7F8-F157955E4C63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</a:t>
              </a:r>
              <a:r>
                <a:rPr lang="en-US" sz="1600" b="1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40771E8-BE9D-4ABB-A7E7-456075272FCB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431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Ice mined in 10 years at Shackleton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shackleton crater">
            <a:extLst>
              <a:ext uri="{FF2B5EF4-FFF2-40B4-BE49-F238E27FC236}">
                <a16:creationId xmlns:a16="http://schemas.microsoft.com/office/drawing/2014/main" id="{11280B4B-140F-41E0-8396-E38B9DFE78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51" t="25680" r="32014" b="15322"/>
          <a:stretch/>
        </p:blipFill>
        <p:spPr bwMode="auto">
          <a:xfrm>
            <a:off x="2620477" y="1891825"/>
            <a:ext cx="4126864" cy="403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05A88ED-11A1-434A-8E3A-D07E1172F8BB}"/>
              </a:ext>
            </a:extLst>
          </p:cNvPr>
          <p:cNvSpPr/>
          <p:nvPr/>
        </p:nvSpPr>
        <p:spPr>
          <a:xfrm>
            <a:off x="4346786" y="3637204"/>
            <a:ext cx="138012" cy="1361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69DF0C-3AD5-4675-B883-3D2E5D291641}"/>
              </a:ext>
            </a:extLst>
          </p:cNvPr>
          <p:cNvSpPr txBox="1"/>
          <p:nvPr/>
        </p:nvSpPr>
        <p:spPr>
          <a:xfrm>
            <a:off x="2907107" y="1304899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 km</a:t>
            </a:r>
            <a:r>
              <a:rPr lang="en-US" baseline="30000" dirty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5C96EF7-57D5-4501-92EF-C7634799F114}"/>
              </a:ext>
            </a:extLst>
          </p:cNvPr>
          <p:cNvCxnSpPr>
            <a:cxnSpLocks/>
            <a:stCxn id="23" idx="2"/>
            <a:endCxn id="14" idx="1"/>
          </p:cNvCxnSpPr>
          <p:nvPr/>
        </p:nvCxnSpPr>
        <p:spPr>
          <a:xfrm>
            <a:off x="3267943" y="1674231"/>
            <a:ext cx="1099054" cy="19829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2C68822-15A4-442E-A072-540348646A41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28" name="Picture 27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4E6B730F-A95E-415B-A710-FCA770D55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99D6B6D-CFE9-4FF0-B15A-F8157D1E2E86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8F9E40C-7586-4B7B-8E66-F910C271111C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DA9203F-B06B-480A-9BE8-27272A697308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9A19833-2752-4593-BA31-27981E36E436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DD798AE-8401-43FF-A4DB-20591CE5DC9D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</a:t>
              </a:r>
              <a:r>
                <a:rPr lang="en-US" sz="1600" b="1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7734652-F352-4AA0-87EB-F26371E86E2D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26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Icy Regolith Capture Efficiency at 4% 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2C68822-15A4-442E-A072-540348646A41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28" name="Picture 27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4E6B730F-A95E-415B-A710-FCA770D55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99D6B6D-CFE9-4FF0-B15A-F8157D1E2E86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8F9E40C-7586-4B7B-8E66-F910C271111C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DA9203F-B06B-480A-9BE8-27272A697308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9A19833-2752-4593-BA31-27981E36E436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DD798AE-8401-43FF-A4DB-20591CE5DC9D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</a:t>
              </a:r>
              <a:r>
                <a:rPr lang="en-US" sz="1600" b="1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7734652-F352-4AA0-87EB-F26371E86E2D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25735E71-8D51-4FD3-BDDB-A52DBE75ED59}"/>
              </a:ext>
            </a:extLst>
          </p:cNvPr>
          <p:cNvGrpSpPr/>
          <p:nvPr/>
        </p:nvGrpSpPr>
        <p:grpSpPr>
          <a:xfrm>
            <a:off x="2186197" y="1547732"/>
            <a:ext cx="5324475" cy="395287"/>
            <a:chOff x="2199692" y="1668374"/>
            <a:chExt cx="5324475" cy="395287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22CD06FD-B9AD-4EC9-8950-75E7315C7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1668374"/>
              <a:ext cx="3897313" cy="36036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CBA9AD01-ABFA-4035-8454-E70B57B50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1668374"/>
              <a:ext cx="1416050" cy="36036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28">
              <a:extLst>
                <a:ext uri="{FF2B5EF4-FFF2-40B4-BE49-F238E27FC236}">
                  <a16:creationId xmlns:a16="http://schemas.microsoft.com/office/drawing/2014/main" id="{A89A90F7-EEAB-4348-8306-D7CB5A321B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2028736"/>
              <a:ext cx="5324475" cy="0"/>
            </a:xfrm>
            <a:prstGeom prst="line">
              <a:avLst/>
            </a:prstGeom>
            <a:noFill/>
            <a:ln w="349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Line 40">
              <a:extLst>
                <a:ext uri="{FF2B5EF4-FFF2-40B4-BE49-F238E27FC236}">
                  <a16:creationId xmlns:a16="http://schemas.microsoft.com/office/drawing/2014/main" id="{51D252E5-A9EE-4697-8A6D-B0ED713623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1668374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42">
              <a:extLst>
                <a:ext uri="{FF2B5EF4-FFF2-40B4-BE49-F238E27FC236}">
                  <a16:creationId xmlns:a16="http://schemas.microsoft.com/office/drawing/2014/main" id="{E87DC3F0-29AC-4607-927F-F9EAFC839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1704886"/>
              <a:ext cx="145415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Requirement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43">
              <a:extLst>
                <a:ext uri="{FF2B5EF4-FFF2-40B4-BE49-F238E27FC236}">
                  <a16:creationId xmlns:a16="http://schemas.microsoft.com/office/drawing/2014/main" id="{BFCD0190-7EA1-4591-897A-D20A7C864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1704886"/>
              <a:ext cx="712788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Value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88D9DB12-6418-4DC5-A1BC-92566BB77772}"/>
              </a:ext>
            </a:extLst>
          </p:cNvPr>
          <p:cNvGrpSpPr/>
          <p:nvPr/>
        </p:nvGrpSpPr>
        <p:grpSpPr>
          <a:xfrm>
            <a:off x="2191753" y="1927776"/>
            <a:ext cx="5312569" cy="395288"/>
            <a:chOff x="2204454" y="2028736"/>
            <a:chExt cx="5313363" cy="395288"/>
          </a:xfrm>
        </p:grpSpPr>
        <p:sp>
          <p:nvSpPr>
            <p:cNvPr id="7" name="Rectangle 7">
              <a:extLst>
                <a:ext uri="{FF2B5EF4-FFF2-40B4-BE49-F238E27FC236}">
                  <a16:creationId xmlns:a16="http://schemas.microsoft.com/office/drawing/2014/main" id="{DA56EED0-F412-460A-9BA2-C5771153F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2028736"/>
              <a:ext cx="3897313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E2CFDA56-A0CD-4DFF-B463-E8F29BB40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2028736"/>
              <a:ext cx="1416050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44">
              <a:extLst>
                <a:ext uri="{FF2B5EF4-FFF2-40B4-BE49-F238E27FC236}">
                  <a16:creationId xmlns:a16="http://schemas.microsoft.com/office/drawing/2014/main" id="{EE6FB109-FB63-4FB1-8233-4723D3D7F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2065249"/>
              <a:ext cx="160020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Area mined (m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45">
              <a:extLst>
                <a:ext uri="{FF2B5EF4-FFF2-40B4-BE49-F238E27FC236}">
                  <a16:creationId xmlns:a16="http://schemas.microsoft.com/office/drawing/2014/main" id="{121A8489-4B91-4B6A-B4D2-D1B155497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8767" y="2068424"/>
              <a:ext cx="17303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46">
              <a:extLst>
                <a:ext uri="{FF2B5EF4-FFF2-40B4-BE49-F238E27FC236}">
                  <a16:creationId xmlns:a16="http://schemas.microsoft.com/office/drawing/2014/main" id="{922C1EC9-FC2F-4013-8AB4-B7F022A06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117" y="2065249"/>
              <a:ext cx="277813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/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47">
              <a:extLst>
                <a:ext uri="{FF2B5EF4-FFF2-40B4-BE49-F238E27FC236}">
                  <a16:creationId xmlns:a16="http://schemas.microsoft.com/office/drawing/2014/main" id="{EA3F9294-397B-4F8F-8FD3-44730817D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1817" y="2064410"/>
              <a:ext cx="55562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year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48">
              <a:extLst>
                <a:ext uri="{FF2B5EF4-FFF2-40B4-BE49-F238E27FC236}">
                  <a16:creationId xmlns:a16="http://schemas.microsoft.com/office/drawing/2014/main" id="{3B71D3F8-4FC1-4D7C-8A47-4E43E4409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2979" y="2065249"/>
              <a:ext cx="20320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49">
              <a:extLst>
                <a:ext uri="{FF2B5EF4-FFF2-40B4-BE49-F238E27FC236}">
                  <a16:creationId xmlns:a16="http://schemas.microsoft.com/office/drawing/2014/main" id="{47E6BE3C-03C6-43E1-9735-ABCCFC297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2065249"/>
              <a:ext cx="93345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100,000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1B8165B3-B18B-4C8C-A7FE-E4AABCD138B5}"/>
              </a:ext>
            </a:extLst>
          </p:cNvPr>
          <p:cNvGrpSpPr/>
          <p:nvPr/>
        </p:nvGrpSpPr>
        <p:grpSpPr>
          <a:xfrm>
            <a:off x="2186197" y="2275963"/>
            <a:ext cx="5324475" cy="395287"/>
            <a:chOff x="2199692" y="2389099"/>
            <a:chExt cx="5324475" cy="395287"/>
          </a:xfrm>
        </p:grpSpPr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234A45D3-400D-4F40-B81D-F2EA8555A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2389099"/>
              <a:ext cx="3897313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71149C80-B858-4437-A73A-C7C7E71F98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2389099"/>
              <a:ext cx="1416050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29">
              <a:extLst>
                <a:ext uri="{FF2B5EF4-FFF2-40B4-BE49-F238E27FC236}">
                  <a16:creationId xmlns:a16="http://schemas.microsoft.com/office/drawing/2014/main" id="{6D771FD6-610F-4078-8E3D-DC880E105D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2389099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50">
              <a:extLst>
                <a:ext uri="{FF2B5EF4-FFF2-40B4-BE49-F238E27FC236}">
                  <a16:creationId xmlns:a16="http://schemas.microsoft.com/office/drawing/2014/main" id="{39199034-B18D-4E5A-88B6-CDB8E8615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2425611"/>
              <a:ext cx="1049338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Yield per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51">
              <a:extLst>
                <a:ext uri="{FF2B5EF4-FFF2-40B4-BE49-F238E27FC236}">
                  <a16:creationId xmlns:a16="http://schemas.microsoft.com/office/drawing/2014/main" id="{6453413E-CF32-4B58-ACA2-B56A2D0D5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6479" y="2425611"/>
              <a:ext cx="325438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52">
              <a:extLst>
                <a:ext uri="{FF2B5EF4-FFF2-40B4-BE49-F238E27FC236}">
                  <a16:creationId xmlns:a16="http://schemas.microsoft.com/office/drawing/2014/main" id="{D3054214-C01D-432B-BFDF-124C12779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217" y="2428786"/>
              <a:ext cx="17462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53">
              <a:extLst>
                <a:ext uri="{FF2B5EF4-FFF2-40B4-BE49-F238E27FC236}">
                  <a16:creationId xmlns:a16="http://schemas.microsoft.com/office/drawing/2014/main" id="{83715D79-8037-4DF6-81DE-E978E3FBC5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5567" y="2425611"/>
              <a:ext cx="50482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(kg)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54">
              <a:extLst>
                <a:ext uri="{FF2B5EF4-FFF2-40B4-BE49-F238E27FC236}">
                  <a16:creationId xmlns:a16="http://schemas.microsoft.com/office/drawing/2014/main" id="{B8546AB6-2CA2-4F6A-B65E-6A4D04F24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2425611"/>
              <a:ext cx="37782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16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3A344C3F-AD43-4AA0-8ACA-C11CCAFB1419}"/>
              </a:ext>
            </a:extLst>
          </p:cNvPr>
          <p:cNvGrpSpPr/>
          <p:nvPr/>
        </p:nvGrpSpPr>
        <p:grpSpPr>
          <a:xfrm>
            <a:off x="2186197" y="2628962"/>
            <a:ext cx="5324475" cy="395288"/>
            <a:chOff x="2199692" y="2749461"/>
            <a:chExt cx="5324475" cy="395288"/>
          </a:xfrm>
        </p:grpSpPr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E85C77BF-EB9D-4FC6-A047-3F06DFE41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2749461"/>
              <a:ext cx="3897313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328D8E0D-B2C7-4371-B913-5CB44CA897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2749461"/>
              <a:ext cx="1416050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30">
              <a:extLst>
                <a:ext uri="{FF2B5EF4-FFF2-40B4-BE49-F238E27FC236}">
                  <a16:creationId xmlns:a16="http://schemas.microsoft.com/office/drawing/2014/main" id="{1753FB2B-7A65-446D-B961-4D3752A046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2749461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55">
              <a:extLst>
                <a:ext uri="{FF2B5EF4-FFF2-40B4-BE49-F238E27FC236}">
                  <a16:creationId xmlns:a16="http://schemas.microsoft.com/office/drawing/2014/main" id="{EF4436BB-2D73-474B-BEE0-B292B3A8B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2785974"/>
              <a:ext cx="2017713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Ice sublimated per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56">
              <a:extLst>
                <a:ext uri="{FF2B5EF4-FFF2-40B4-BE49-F238E27FC236}">
                  <a16:creationId xmlns:a16="http://schemas.microsoft.com/office/drawing/2014/main" id="{F6796D34-7F2D-4808-A39F-C13FE5220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8817" y="2785974"/>
              <a:ext cx="32385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57">
              <a:extLst>
                <a:ext uri="{FF2B5EF4-FFF2-40B4-BE49-F238E27FC236}">
                  <a16:creationId xmlns:a16="http://schemas.microsoft.com/office/drawing/2014/main" id="{63A2C430-DDC6-4AE0-8323-DCAF311A1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554" y="2789149"/>
              <a:ext cx="17303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58">
              <a:extLst>
                <a:ext uri="{FF2B5EF4-FFF2-40B4-BE49-F238E27FC236}">
                  <a16:creationId xmlns:a16="http://schemas.microsoft.com/office/drawing/2014/main" id="{85F1DA9A-02EE-4EFA-8C59-390CA5067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7904" y="2785974"/>
              <a:ext cx="50482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(kg)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59">
              <a:extLst>
                <a:ext uri="{FF2B5EF4-FFF2-40B4-BE49-F238E27FC236}">
                  <a16:creationId xmlns:a16="http://schemas.microsoft.com/office/drawing/2014/main" id="{7EAFE943-3648-4DCB-BED1-4A9BBEBA9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2785974"/>
              <a:ext cx="37782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18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1AF3868-1A54-41F3-9EFE-86BD9D15C0AF}"/>
              </a:ext>
            </a:extLst>
          </p:cNvPr>
          <p:cNvGrpSpPr/>
          <p:nvPr/>
        </p:nvGrpSpPr>
        <p:grpSpPr>
          <a:xfrm>
            <a:off x="2186197" y="3002977"/>
            <a:ext cx="5324475" cy="395287"/>
            <a:chOff x="2199692" y="3109824"/>
            <a:chExt cx="5324475" cy="395287"/>
          </a:xfrm>
        </p:grpSpPr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D0D6E7C0-604A-4297-9D12-A351A784C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3109824"/>
              <a:ext cx="3897313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4">
              <a:extLst>
                <a:ext uri="{FF2B5EF4-FFF2-40B4-BE49-F238E27FC236}">
                  <a16:creationId xmlns:a16="http://schemas.microsoft.com/office/drawing/2014/main" id="{2951A1B1-AF0C-43EC-9028-77379B7A9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3109824"/>
              <a:ext cx="1416050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31">
              <a:extLst>
                <a:ext uri="{FF2B5EF4-FFF2-40B4-BE49-F238E27FC236}">
                  <a16:creationId xmlns:a16="http://schemas.microsoft.com/office/drawing/2014/main" id="{2E80786D-8054-4EF9-8BA0-81C8F0E2C9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3109824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60">
              <a:extLst>
                <a:ext uri="{FF2B5EF4-FFF2-40B4-BE49-F238E27FC236}">
                  <a16:creationId xmlns:a16="http://schemas.microsoft.com/office/drawing/2014/main" id="{224C94DD-6E06-4A9F-AFCE-E5276C00A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3146336"/>
              <a:ext cx="132080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Dwell time (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61">
              <a:extLst>
                <a:ext uri="{FF2B5EF4-FFF2-40B4-BE49-F238E27FC236}">
                  <a16:creationId xmlns:a16="http://schemas.microsoft.com/office/drawing/2014/main" id="{3D188F61-DC5F-4CD0-AAD3-37C6BF1F9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8417" y="3146336"/>
              <a:ext cx="59690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hour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62">
              <a:extLst>
                <a:ext uri="{FF2B5EF4-FFF2-40B4-BE49-F238E27FC236}">
                  <a16:creationId xmlns:a16="http://schemas.microsoft.com/office/drawing/2014/main" id="{FFC72B51-DB84-4677-A659-2B56D97E6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4504" y="3146336"/>
              <a:ext cx="20320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63">
              <a:extLst>
                <a:ext uri="{FF2B5EF4-FFF2-40B4-BE49-F238E27FC236}">
                  <a16:creationId xmlns:a16="http://schemas.microsoft.com/office/drawing/2014/main" id="{3021AE9A-5900-473C-A5BE-5612157F4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3146336"/>
              <a:ext cx="37782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44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BF7CF55-1804-4F6E-99D0-035E231D5038}"/>
              </a:ext>
            </a:extLst>
          </p:cNvPr>
          <p:cNvGrpSpPr/>
          <p:nvPr/>
        </p:nvGrpSpPr>
        <p:grpSpPr>
          <a:xfrm>
            <a:off x="2186197" y="3362585"/>
            <a:ext cx="5324475" cy="395288"/>
            <a:chOff x="2199692" y="3470186"/>
            <a:chExt cx="5324475" cy="395288"/>
          </a:xfrm>
        </p:grpSpPr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5FB01BAE-87AD-457E-B433-1DEE1A27CF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3470186"/>
              <a:ext cx="3897313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id="{83AC9475-B4CF-41E7-84D3-9756FF395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3470186"/>
              <a:ext cx="1416050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32">
              <a:extLst>
                <a:ext uri="{FF2B5EF4-FFF2-40B4-BE49-F238E27FC236}">
                  <a16:creationId xmlns:a16="http://schemas.microsoft.com/office/drawing/2014/main" id="{46550F95-EEB3-4C12-AAB2-814329C16D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3470186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64">
              <a:extLst>
                <a:ext uri="{FF2B5EF4-FFF2-40B4-BE49-F238E27FC236}">
                  <a16:creationId xmlns:a16="http://schemas.microsoft.com/office/drawing/2014/main" id="{C54356D3-E689-4BE9-A917-6FD27CC95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3506699"/>
              <a:ext cx="133350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Move time (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65">
              <a:extLst>
                <a:ext uri="{FF2B5EF4-FFF2-40B4-BE49-F238E27FC236}">
                  <a16:creationId xmlns:a16="http://schemas.microsoft.com/office/drawing/2014/main" id="{B8C4B421-A43A-4B0C-9E93-C0A19CA1F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3179" y="3506699"/>
              <a:ext cx="59690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hour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66">
              <a:extLst>
                <a:ext uri="{FF2B5EF4-FFF2-40B4-BE49-F238E27FC236}">
                  <a16:creationId xmlns:a16="http://schemas.microsoft.com/office/drawing/2014/main" id="{0F04C57D-FF49-4169-A399-87259BB82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267" y="3506699"/>
              <a:ext cx="20320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67">
              <a:extLst>
                <a:ext uri="{FF2B5EF4-FFF2-40B4-BE49-F238E27FC236}">
                  <a16:creationId xmlns:a16="http://schemas.microsoft.com/office/drawing/2014/main" id="{8E01564A-2C59-4238-8327-1FDE4E17D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3506699"/>
              <a:ext cx="37782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BDC331B-7035-4BDB-96D7-810F116A35BF}"/>
              </a:ext>
            </a:extLst>
          </p:cNvPr>
          <p:cNvGrpSpPr/>
          <p:nvPr/>
        </p:nvGrpSpPr>
        <p:grpSpPr>
          <a:xfrm>
            <a:off x="2186197" y="3710484"/>
            <a:ext cx="5324475" cy="396875"/>
            <a:chOff x="2199692" y="3830549"/>
            <a:chExt cx="5324475" cy="396875"/>
          </a:xfrm>
        </p:grpSpPr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4FD1C60F-958D-41EB-A7B3-5D8D5095E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3830549"/>
              <a:ext cx="3897313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id="{E1990BC8-3BF7-4CDA-8B77-9E955C510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3830549"/>
              <a:ext cx="1416050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33">
              <a:extLst>
                <a:ext uri="{FF2B5EF4-FFF2-40B4-BE49-F238E27FC236}">
                  <a16:creationId xmlns:a16="http://schemas.microsoft.com/office/drawing/2014/main" id="{9BFA3A8F-FA53-4262-B1B6-78468D1B2E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3830549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68">
              <a:extLst>
                <a:ext uri="{FF2B5EF4-FFF2-40B4-BE49-F238E27FC236}">
                  <a16:creationId xmlns:a16="http://schemas.microsoft.com/office/drawing/2014/main" id="{F4B8AE36-3988-4289-9039-5ED6194D6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3870236"/>
              <a:ext cx="1292225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Power (kW)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69">
              <a:extLst>
                <a:ext uri="{FF2B5EF4-FFF2-40B4-BE49-F238E27FC236}">
                  <a16:creationId xmlns:a16="http://schemas.microsoft.com/office/drawing/2014/main" id="{AF85B1C3-3E55-444A-A830-115513845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3870236"/>
              <a:ext cx="498475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500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31A0EEEA-7519-4318-BE58-AE7C05EEF8B8}"/>
              </a:ext>
            </a:extLst>
          </p:cNvPr>
          <p:cNvGrpSpPr/>
          <p:nvPr/>
        </p:nvGrpSpPr>
        <p:grpSpPr>
          <a:xfrm>
            <a:off x="2186197" y="4077855"/>
            <a:ext cx="5324475" cy="396876"/>
            <a:chOff x="2199692" y="4190911"/>
            <a:chExt cx="5324475" cy="396876"/>
          </a:xfrm>
        </p:grpSpPr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F78D132C-C7B7-4402-8447-B7FF5AD65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4190911"/>
              <a:ext cx="3897313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id="{24861BE6-CB19-4EA2-AEFD-4B3F2F4AB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4190911"/>
              <a:ext cx="1416050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34">
              <a:extLst>
                <a:ext uri="{FF2B5EF4-FFF2-40B4-BE49-F238E27FC236}">
                  <a16:creationId xmlns:a16="http://schemas.microsoft.com/office/drawing/2014/main" id="{FB6945DE-D84D-490D-A1CD-9540BDE3D1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4190911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70">
              <a:extLst>
                <a:ext uri="{FF2B5EF4-FFF2-40B4-BE49-F238E27FC236}">
                  <a16:creationId xmlns:a16="http://schemas.microsoft.com/office/drawing/2014/main" id="{49DDB412-87B0-46A9-B041-315CF1AA1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4230599"/>
              <a:ext cx="573088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Tent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71">
              <a:extLst>
                <a:ext uri="{FF2B5EF4-FFF2-40B4-BE49-F238E27FC236}">
                  <a16:creationId xmlns:a16="http://schemas.microsoft.com/office/drawing/2014/main" id="{CE68FC14-A9F3-44A0-A05C-069136E23B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8967" y="4230599"/>
              <a:ext cx="255588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72">
              <a:extLst>
                <a:ext uri="{FF2B5EF4-FFF2-40B4-BE49-F238E27FC236}">
                  <a16:creationId xmlns:a16="http://schemas.microsoft.com/office/drawing/2014/main" id="{550FFD37-EADE-4EEC-9ECA-DC28349DF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204" y="4230599"/>
              <a:ext cx="955675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iameter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73">
              <a:extLst>
                <a:ext uri="{FF2B5EF4-FFF2-40B4-BE49-F238E27FC236}">
                  <a16:creationId xmlns:a16="http://schemas.microsoft.com/office/drawing/2014/main" id="{88665316-2213-4271-B2C7-2CB9E9D47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192" y="4230599"/>
              <a:ext cx="468313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(m)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74">
              <a:extLst>
                <a:ext uri="{FF2B5EF4-FFF2-40B4-BE49-F238E27FC236}">
                  <a16:creationId xmlns:a16="http://schemas.microsoft.com/office/drawing/2014/main" id="{45778344-1378-4F97-A578-A180D5648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4230599"/>
              <a:ext cx="377825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29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76734BD1-55D4-4DC4-9A3C-94CB225E3A68}"/>
              </a:ext>
            </a:extLst>
          </p:cNvPr>
          <p:cNvGrpSpPr/>
          <p:nvPr/>
        </p:nvGrpSpPr>
        <p:grpSpPr>
          <a:xfrm>
            <a:off x="2186197" y="4456474"/>
            <a:ext cx="5324475" cy="396875"/>
            <a:chOff x="2199692" y="4551274"/>
            <a:chExt cx="5324475" cy="396875"/>
          </a:xfrm>
        </p:grpSpPr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id="{C2B674C6-CC91-43FA-88C0-E111CEF76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4551274"/>
              <a:ext cx="3897313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2">
              <a:extLst>
                <a:ext uri="{FF2B5EF4-FFF2-40B4-BE49-F238E27FC236}">
                  <a16:creationId xmlns:a16="http://schemas.microsoft.com/office/drawing/2014/main" id="{25E5160E-3346-4D6E-BBF4-E9B55262C3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4551274"/>
              <a:ext cx="1416050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35">
              <a:extLst>
                <a:ext uri="{FF2B5EF4-FFF2-40B4-BE49-F238E27FC236}">
                  <a16:creationId xmlns:a16="http://schemas.microsoft.com/office/drawing/2014/main" id="{D1860E34-390C-45FD-837C-4DF3C3D0A8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4551274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75">
              <a:extLst>
                <a:ext uri="{FF2B5EF4-FFF2-40B4-BE49-F238E27FC236}">
                  <a16:creationId xmlns:a16="http://schemas.microsoft.com/office/drawing/2014/main" id="{CD569F96-82A1-4AE6-A40B-D8851AC17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4590961"/>
              <a:ext cx="573088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Tent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76">
              <a:extLst>
                <a:ext uri="{FF2B5EF4-FFF2-40B4-BE49-F238E27FC236}">
                  <a16:creationId xmlns:a16="http://schemas.microsoft.com/office/drawing/2014/main" id="{57B7EB4D-BE11-469C-8C83-8AAD0FB495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8967" y="4590961"/>
              <a:ext cx="255588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77">
              <a:extLst>
                <a:ext uri="{FF2B5EF4-FFF2-40B4-BE49-F238E27FC236}">
                  <a16:creationId xmlns:a16="http://schemas.microsoft.com/office/drawing/2014/main" id="{B8BCAF6D-F4A2-4952-A264-D84F7580C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204" y="4590961"/>
              <a:ext cx="481013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lan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78">
              <a:extLst>
                <a:ext uri="{FF2B5EF4-FFF2-40B4-BE49-F238E27FC236}">
                  <a16:creationId xmlns:a16="http://schemas.microsoft.com/office/drawing/2014/main" id="{6A85490E-AF48-4471-BDA9-71A0486BB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2517" y="4590961"/>
              <a:ext cx="620713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area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79">
              <a:extLst>
                <a:ext uri="{FF2B5EF4-FFF2-40B4-BE49-F238E27FC236}">
                  <a16:creationId xmlns:a16="http://schemas.microsoft.com/office/drawing/2014/main" id="{3EE5B9D3-23BA-4D17-B2BB-F885AE424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2417" y="4590961"/>
              <a:ext cx="400050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80">
              <a:extLst>
                <a:ext uri="{FF2B5EF4-FFF2-40B4-BE49-F238E27FC236}">
                  <a16:creationId xmlns:a16="http://schemas.microsoft.com/office/drawing/2014/main" id="{4A9634AE-D8B2-4DD4-B69C-78F801C21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8004" y="4590961"/>
              <a:ext cx="17462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81">
              <a:extLst>
                <a:ext uri="{FF2B5EF4-FFF2-40B4-BE49-F238E27FC236}">
                  <a16:creationId xmlns:a16="http://schemas.microsoft.com/office/drawing/2014/main" id="{15203B6B-4099-446A-A753-855F3365C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967" y="4590961"/>
              <a:ext cx="203200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82">
              <a:extLst>
                <a:ext uri="{FF2B5EF4-FFF2-40B4-BE49-F238E27FC236}">
                  <a16:creationId xmlns:a16="http://schemas.microsoft.com/office/drawing/2014/main" id="{990E9AB4-51EA-47C3-891E-AC7AD7032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4590961"/>
              <a:ext cx="498475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641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8AE0FA4E-7F8F-46A3-98C9-CF73272799F7}"/>
              </a:ext>
            </a:extLst>
          </p:cNvPr>
          <p:cNvGrpSpPr/>
          <p:nvPr/>
        </p:nvGrpSpPr>
        <p:grpSpPr>
          <a:xfrm>
            <a:off x="2186197" y="4817846"/>
            <a:ext cx="5324475" cy="396876"/>
            <a:chOff x="2199692" y="4911636"/>
            <a:chExt cx="5324475" cy="396876"/>
          </a:xfrm>
        </p:grpSpPr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A1B2249C-C05E-487E-9D7B-9BD295D3A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4911636"/>
              <a:ext cx="3897313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4">
              <a:extLst>
                <a:ext uri="{FF2B5EF4-FFF2-40B4-BE49-F238E27FC236}">
                  <a16:creationId xmlns:a16="http://schemas.microsoft.com/office/drawing/2014/main" id="{57FCF5B7-1890-4DE7-9E1D-C36F9ED925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4911636"/>
              <a:ext cx="1416050" cy="360363"/>
            </a:xfrm>
            <a:prstGeom prst="rect">
              <a:avLst/>
            </a:prstGeom>
            <a:solidFill>
              <a:srgbClr val="CF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Line 36">
              <a:extLst>
                <a:ext uri="{FF2B5EF4-FFF2-40B4-BE49-F238E27FC236}">
                  <a16:creationId xmlns:a16="http://schemas.microsoft.com/office/drawing/2014/main" id="{90A8E5DA-0DBC-42F3-8793-25E006416C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4911636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83">
              <a:extLst>
                <a:ext uri="{FF2B5EF4-FFF2-40B4-BE49-F238E27FC236}">
                  <a16:creationId xmlns:a16="http://schemas.microsoft.com/office/drawing/2014/main" id="{C51B388A-D0DD-4563-9251-0A44FF536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4951324"/>
              <a:ext cx="2330450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Exit area to cold traps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84">
              <a:extLst>
                <a:ext uri="{FF2B5EF4-FFF2-40B4-BE49-F238E27FC236}">
                  <a16:creationId xmlns:a16="http://schemas.microsoft.com/office/drawing/2014/main" id="{14A0BF6C-D2B6-42F6-A627-2786354D0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4092" y="4951324"/>
              <a:ext cx="400050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85">
              <a:extLst>
                <a:ext uri="{FF2B5EF4-FFF2-40B4-BE49-F238E27FC236}">
                  <a16:creationId xmlns:a16="http://schemas.microsoft.com/office/drawing/2014/main" id="{D925DFD7-FBB6-48B6-AE2E-643ACE321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9679" y="4949736"/>
              <a:ext cx="17303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86">
              <a:extLst>
                <a:ext uri="{FF2B5EF4-FFF2-40B4-BE49-F238E27FC236}">
                  <a16:creationId xmlns:a16="http://schemas.microsoft.com/office/drawing/2014/main" id="{D2FFDB84-F20D-4CB9-9F18-27D19A470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0642" y="4951324"/>
              <a:ext cx="203200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87">
              <a:extLst>
                <a:ext uri="{FF2B5EF4-FFF2-40B4-BE49-F238E27FC236}">
                  <a16:creationId xmlns:a16="http://schemas.microsoft.com/office/drawing/2014/main" id="{5D69B8F5-D11E-49DB-BB45-08F8F512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4951324"/>
              <a:ext cx="249238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CC1D7B9D-F786-4622-B768-C9C96955DE39}"/>
              </a:ext>
            </a:extLst>
          </p:cNvPr>
          <p:cNvGrpSpPr/>
          <p:nvPr/>
        </p:nvGrpSpPr>
        <p:grpSpPr>
          <a:xfrm>
            <a:off x="2186197" y="5184251"/>
            <a:ext cx="5324475" cy="396875"/>
            <a:chOff x="2199692" y="5271999"/>
            <a:chExt cx="5324475" cy="396875"/>
          </a:xfrm>
        </p:grpSpPr>
        <p:sp>
          <p:nvSpPr>
            <p:cNvPr id="36" name="Rectangle 25">
              <a:extLst>
                <a:ext uri="{FF2B5EF4-FFF2-40B4-BE49-F238E27FC236}">
                  <a16:creationId xmlns:a16="http://schemas.microsoft.com/office/drawing/2014/main" id="{3581DB0C-849E-4776-A486-BED55041F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454" y="5271999"/>
              <a:ext cx="3897313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26">
              <a:extLst>
                <a:ext uri="{FF2B5EF4-FFF2-40B4-BE49-F238E27FC236}">
                  <a16:creationId xmlns:a16="http://schemas.microsoft.com/office/drawing/2014/main" id="{6AE93F10-E0BB-4429-9F04-0C598C913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1767" y="5271999"/>
              <a:ext cx="1416050" cy="360363"/>
            </a:xfrm>
            <a:prstGeom prst="rect">
              <a:avLst/>
            </a:prstGeom>
            <a:solidFill>
              <a:srgbClr val="E9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37">
              <a:extLst>
                <a:ext uri="{FF2B5EF4-FFF2-40B4-BE49-F238E27FC236}">
                  <a16:creationId xmlns:a16="http://schemas.microsoft.com/office/drawing/2014/main" id="{BCABF5FF-CC54-44D4-A287-804E858FBA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5271999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41">
              <a:extLst>
                <a:ext uri="{FF2B5EF4-FFF2-40B4-BE49-F238E27FC236}">
                  <a16:creationId xmlns:a16="http://schemas.microsoft.com/office/drawing/2014/main" id="{D628D5CE-4955-4B7B-953D-C887A5D61D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692" y="5632361"/>
              <a:ext cx="5324475" cy="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88">
              <a:extLst>
                <a:ext uri="{FF2B5EF4-FFF2-40B4-BE49-F238E27FC236}">
                  <a16:creationId xmlns:a16="http://schemas.microsoft.com/office/drawing/2014/main" id="{5501942C-2C32-4F1F-95AD-A5F017180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1767" y="5311686"/>
              <a:ext cx="1123950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Leak area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89">
              <a:extLst>
                <a:ext uri="{FF2B5EF4-FFF2-40B4-BE49-F238E27FC236}">
                  <a16:creationId xmlns:a16="http://schemas.microsoft.com/office/drawing/2014/main" id="{3F8FC509-5947-444D-A5C7-6CCF80634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2679" y="5311686"/>
              <a:ext cx="400050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90">
              <a:extLst>
                <a:ext uri="{FF2B5EF4-FFF2-40B4-BE49-F238E27FC236}">
                  <a16:creationId xmlns:a16="http://schemas.microsoft.com/office/drawing/2014/main" id="{11F02E46-42F5-4515-AAD7-C12055FD3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6679" y="5310099"/>
              <a:ext cx="17462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91">
              <a:extLst>
                <a:ext uri="{FF2B5EF4-FFF2-40B4-BE49-F238E27FC236}">
                  <a16:creationId xmlns:a16="http://schemas.microsoft.com/office/drawing/2014/main" id="{86129BB7-21B5-4061-B6DF-D2DFB7123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642" y="5311686"/>
              <a:ext cx="203200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92">
              <a:extLst>
                <a:ext uri="{FF2B5EF4-FFF2-40B4-BE49-F238E27FC236}">
                  <a16:creationId xmlns:a16="http://schemas.microsoft.com/office/drawing/2014/main" id="{8E5A3CA3-91AA-409E-8EFD-197B62298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492" y="5311686"/>
              <a:ext cx="434975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0.2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28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Plant Efficiency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9B18583-2E91-4794-B857-9F5D52B47B53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14" name="Picture 13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A17991A9-B65E-402C-969A-BCD3DB6F52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74949E-94D9-4F56-96C5-543A7FCE9A99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CB6E2FA-4114-4FA7-A988-D29DBEDDD00C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2FEA3DA-F7FF-42FC-8FFB-BC16008B676B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A782C89-A134-487C-8F14-9589769BAEDC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853EF7A-4DF0-467F-B368-3692E8D505CF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</a:t>
              </a:r>
              <a:r>
                <a:rPr lang="en-US" sz="1600" b="1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B2CF01B-3327-4C41-8F83-A53D7B571E08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graphicFrame>
        <p:nvGraphicFramePr>
          <p:cNvPr id="21" name="Content Placeholder 6">
            <a:extLst>
              <a:ext uri="{FF2B5EF4-FFF2-40B4-BE49-F238E27FC236}">
                <a16:creationId xmlns:a16="http://schemas.microsoft.com/office/drawing/2014/main" id="{8F67FEC5-DF30-44FC-AEA4-20CD7C7906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199910"/>
              </p:ext>
            </p:extLst>
          </p:nvPr>
        </p:nvGraphicFramePr>
        <p:xfrm>
          <a:off x="1414298" y="2256909"/>
          <a:ext cx="7618867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5363">
                  <a:extLst>
                    <a:ext uri="{9D8B030D-6E8A-4147-A177-3AD203B41FA5}">
                      <a16:colId xmlns:a16="http://schemas.microsoft.com/office/drawing/2014/main" val="659376187"/>
                    </a:ext>
                  </a:extLst>
                </a:gridCol>
                <a:gridCol w="2304339">
                  <a:extLst>
                    <a:ext uri="{9D8B030D-6E8A-4147-A177-3AD203B41FA5}">
                      <a16:colId xmlns:a16="http://schemas.microsoft.com/office/drawing/2014/main" val="409891253"/>
                    </a:ext>
                  </a:extLst>
                </a:gridCol>
                <a:gridCol w="2429165">
                  <a:extLst>
                    <a:ext uri="{9D8B030D-6E8A-4147-A177-3AD203B41FA5}">
                      <a16:colId xmlns:a16="http://schemas.microsoft.com/office/drawing/2014/main" val="1902167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Excavation</a:t>
                      </a:r>
                    </a:p>
                    <a:p>
                      <a:r>
                        <a:rPr lang="en-US" sz="2400" dirty="0"/>
                        <a:t>(for comparison)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Thermal Mining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9215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Mass (kg)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40400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29000 </a:t>
                      </a:r>
                      <a:br>
                        <a:rPr lang="en-US" sz="2400" dirty="0"/>
                      </a:br>
                      <a:r>
                        <a:rPr lang="en-US" sz="2400" dirty="0"/>
                        <a:t>+ optional heaters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934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Development cost ($)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3.43B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2.47B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6208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Availability/ Maintainability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Medium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High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795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487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Conclusion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598C10A-31E8-45AD-8E0F-311C19E41BBB}"/>
              </a:ext>
            </a:extLst>
          </p:cNvPr>
          <p:cNvGrpSpPr/>
          <p:nvPr/>
        </p:nvGrpSpPr>
        <p:grpSpPr>
          <a:xfrm>
            <a:off x="0" y="0"/>
            <a:ext cx="1322024" cy="6858000"/>
            <a:chOff x="0" y="0"/>
            <a:chExt cx="1129553" cy="6858000"/>
          </a:xfrm>
        </p:grpSpPr>
        <p:pic>
          <p:nvPicPr>
            <p:cNvPr id="14" name="Picture 13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C89DA1A3-A9C8-4300-930C-815654E354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B5ECB76-C244-4D65-A5B8-015958693C65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21B65D7-A233-4B31-9559-516DFD75DD2F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603A859-95AB-4FD3-AE16-A1090EE20C4A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795D4A4-B438-4C37-8167-58038C6E0C80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C1C9B99-3875-4746-A2D2-1F3CD6C3E5CD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647CA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Efficiency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27E8B9F-540A-4675-B151-9DF2AF390DF7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Conclusion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8F0CC3C-C444-4E38-A507-8430A1C09CEB}"/>
              </a:ext>
            </a:extLst>
          </p:cNvPr>
          <p:cNvSpPr txBox="1"/>
          <p:nvPr/>
        </p:nvSpPr>
        <p:spPr>
          <a:xfrm>
            <a:off x="1340406" y="1332755"/>
            <a:ext cx="726927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Thermal mining: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is an efficient, scalable, sustainable method of ice mining at the lunar poles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works in any ice type as long as there is pore space for vapor transport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benefits from direct solar energy transfer while using variable heating to control production 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with lower weight and fewer moving parts, provides a feasible alternative to traditional excavation concepts</a:t>
            </a:r>
          </a:p>
        </p:txBody>
      </p:sp>
    </p:spTree>
    <p:extLst>
      <p:ext uri="{BB962C8B-B14F-4D97-AF65-F5344CB8AC3E}">
        <p14:creationId xmlns:p14="http://schemas.microsoft.com/office/powerpoint/2010/main" val="376477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Image result for lunar crater thermal map">
            <a:extLst>
              <a:ext uri="{FF2B5EF4-FFF2-40B4-BE49-F238E27FC236}">
                <a16:creationId xmlns:a16="http://schemas.microsoft.com/office/drawing/2014/main" id="{88333DED-C02F-48D6-A926-0778EE171A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79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707" r="2410"/>
          <a:stretch/>
        </p:blipFill>
        <p:spPr bwMode="auto">
          <a:xfrm>
            <a:off x="0" y="0"/>
            <a:ext cx="9144000" cy="687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325974-9D8E-4CEE-8BE1-A5478F4A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7634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976078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0F08D-2908-4177-AEEB-D1A28CD08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4587" y="278154"/>
            <a:ext cx="5899765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Mass Breakdown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13D3B-8D1C-4A20-A28E-EC634CB421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601951"/>
              </p:ext>
            </p:extLst>
          </p:nvPr>
        </p:nvGraphicFramePr>
        <p:xfrm>
          <a:off x="1514587" y="1871724"/>
          <a:ext cx="7466149" cy="468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9665">
                  <a:extLst>
                    <a:ext uri="{9D8B030D-6E8A-4147-A177-3AD203B41FA5}">
                      <a16:colId xmlns:a16="http://schemas.microsoft.com/office/drawing/2014/main" val="2275374809"/>
                    </a:ext>
                  </a:extLst>
                </a:gridCol>
                <a:gridCol w="1570565">
                  <a:extLst>
                    <a:ext uri="{9D8B030D-6E8A-4147-A177-3AD203B41FA5}">
                      <a16:colId xmlns:a16="http://schemas.microsoft.com/office/drawing/2014/main" val="1808607461"/>
                    </a:ext>
                  </a:extLst>
                </a:gridCol>
                <a:gridCol w="1361713">
                  <a:extLst>
                    <a:ext uri="{9D8B030D-6E8A-4147-A177-3AD203B41FA5}">
                      <a16:colId xmlns:a16="http://schemas.microsoft.com/office/drawing/2014/main" val="38189291"/>
                    </a:ext>
                  </a:extLst>
                </a:gridCol>
                <a:gridCol w="1327103">
                  <a:extLst>
                    <a:ext uri="{9D8B030D-6E8A-4147-A177-3AD203B41FA5}">
                      <a16:colId xmlns:a16="http://schemas.microsoft.com/office/drawing/2014/main" val="1734083301"/>
                    </a:ext>
                  </a:extLst>
                </a:gridCol>
                <a:gridCol w="1327103">
                  <a:extLst>
                    <a:ext uri="{9D8B030D-6E8A-4147-A177-3AD203B41FA5}">
                      <a16:colId xmlns:a16="http://schemas.microsoft.com/office/drawing/2014/main" val="4214407285"/>
                    </a:ext>
                  </a:extLst>
                </a:gridCol>
              </a:tblGrid>
              <a:tr h="298690">
                <a:tc>
                  <a:txBody>
                    <a:bodyPr/>
                    <a:lstStyle/>
                    <a:p>
                      <a:r>
                        <a:rPr lang="en-US" dirty="0"/>
                        <a:t>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Excavation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Drilling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Passive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Max Drilling + </a:t>
                      </a:r>
                      <a:r>
                        <a:rPr lang="en-US" dirty="0"/>
                        <a:t>Passive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400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Processing plant and 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531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Power &amp; </a:t>
                      </a:r>
                      <a:r>
                        <a:rPr lang="en-US" dirty="0" err="1"/>
                        <a:t>comms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209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Mirror systems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7500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4200+7500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583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Ice haulers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9671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General purpose vehicle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947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r>
                        <a:rPr lang="en-US" baseline="30000" dirty="0"/>
                        <a:t>nd</a:t>
                      </a:r>
                      <a:r>
                        <a:rPr lang="en-US" dirty="0"/>
                        <a:t> power plant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2000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484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Excavation systems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16500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3000+8000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645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40400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31900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29000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38200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530111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5D0D7F0C-8544-4989-8417-5DECB7E866DE}"/>
              </a:ext>
            </a:extLst>
          </p:cNvPr>
          <p:cNvGrpSpPr/>
          <p:nvPr/>
        </p:nvGrpSpPr>
        <p:grpSpPr>
          <a:xfrm>
            <a:off x="0" y="0"/>
            <a:ext cx="1322024" cy="6858000"/>
            <a:chOff x="0" y="0"/>
            <a:chExt cx="1129553" cy="6858000"/>
          </a:xfrm>
        </p:grpSpPr>
        <p:pic>
          <p:nvPicPr>
            <p:cNvPr id="5" name="Picture 4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FFDF657C-CB03-4D72-8ACD-95BC9E9C0B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67ADC83-4E82-4B9A-9868-B8428C24778B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12940B8-9F92-4944-9454-159041DCB3E9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1609F4E-6E51-4B0D-9942-4940A3301A0C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9E9477-5834-4F98-A469-296B1BEB8E71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86D357-8C4F-4F87-8366-E4F905CEEE8D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647CA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Efficiency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2EE2889-4C90-4F32-AD6D-B676ED9CCDBC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0230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21FF09-368D-440E-877E-45C3E330E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6405-C902-4E61-BAC5-5D2B09B1800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5266CC-B712-4155-814C-A75F3DC43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260" y="60737"/>
            <a:ext cx="7269275" cy="95508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LCROSS Impactor 2009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99D660-C0B1-47B3-81F2-6E97E72F06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118" y="1570089"/>
            <a:ext cx="6767232" cy="45570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30EBA2-1260-4AB7-8233-16BEC362221C}"/>
              </a:ext>
            </a:extLst>
          </p:cNvPr>
          <p:cNvSpPr txBox="1"/>
          <p:nvPr/>
        </p:nvSpPr>
        <p:spPr>
          <a:xfrm>
            <a:off x="6689482" y="1539154"/>
            <a:ext cx="1886674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LCROSS measured 5-10% water content by mass in </a:t>
            </a:r>
            <a:r>
              <a:rPr lang="en-US" dirty="0" err="1">
                <a:solidFill>
                  <a:schemeClr val="bg1"/>
                </a:solidFill>
              </a:rPr>
              <a:t>Cabeus</a:t>
            </a:r>
            <a:r>
              <a:rPr lang="en-US" dirty="0">
                <a:solidFill>
                  <a:schemeClr val="bg1"/>
                </a:solidFill>
              </a:rPr>
              <a:t> crater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2CC3701-A9B0-41EA-8752-1CB1816ACACF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17" name="Picture 16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29B2675D-3483-419C-A2F9-BC11B2662E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C19BBB2-186B-4C7E-A2E9-6D206ED1E596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Background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BC9208-F75F-4B8C-8A2C-73A4B6FC6907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Process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DF9BBC9-AC7B-4D39-A156-076B8FA5C3B6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Concept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B61438B-E93C-4BF6-8881-1AC873C82292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Control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52F1F1B-3A4B-4A0E-8830-702A76805DDF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14199F-4518-4B39-869F-1F3CFA8EFAB5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pic>
        <p:nvPicPr>
          <p:cNvPr id="21" name="Picture 2" descr="Image result for colorado school of mines logo">
            <a:extLst>
              <a:ext uri="{FF2B5EF4-FFF2-40B4-BE49-F238E27FC236}">
                <a16:creationId xmlns:a16="http://schemas.microsoft.com/office/drawing/2014/main" id="{9875B28C-A921-4AC3-9609-A246A2176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55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Ice Capture Efficiency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2C68822-15A4-442E-A072-540348646A41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28" name="Picture 27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4E6B730F-A95E-415B-A710-FCA770D55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99D6B6D-CFE9-4FF0-B15A-F8157D1E2E86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8F9E40C-7586-4B7B-8E66-F910C271111C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DA9203F-B06B-480A-9BE8-27272A697308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9A19833-2752-4593-BA31-27981E36E436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647CA1"/>
                  </a:solidFill>
                </a:rPr>
                <a:t>Control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DD798AE-8401-43FF-A4DB-20591CE5DC9D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</a:t>
              </a:r>
              <a:r>
                <a:rPr lang="en-US" sz="1600" b="1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7734652-F352-4AA0-87EB-F26371E86E2D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graphicFrame>
        <p:nvGraphicFramePr>
          <p:cNvPr id="16" name="Content Placeholder 1">
            <a:extLst>
              <a:ext uri="{FF2B5EF4-FFF2-40B4-BE49-F238E27FC236}">
                <a16:creationId xmlns:a16="http://schemas.microsoft.com/office/drawing/2014/main" id="{27490B87-E5EF-4B0D-A10D-7DCAA381861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207490" y="1632342"/>
          <a:ext cx="581891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1">
                  <a:extLst>
                    <a:ext uri="{9D8B030D-6E8A-4147-A177-3AD203B41FA5}">
                      <a16:colId xmlns:a16="http://schemas.microsoft.com/office/drawing/2014/main" val="3228609304"/>
                    </a:ext>
                  </a:extLst>
                </a:gridCol>
                <a:gridCol w="1551709">
                  <a:extLst>
                    <a:ext uri="{9D8B030D-6E8A-4147-A177-3AD203B41FA5}">
                      <a16:colId xmlns:a16="http://schemas.microsoft.com/office/drawing/2014/main" val="1734521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5842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Area mined (m</a:t>
                      </a:r>
                      <a:r>
                        <a:rPr lang="en-US" sz="2000" baseline="30000" dirty="0"/>
                        <a:t>2</a:t>
                      </a:r>
                      <a:r>
                        <a:rPr lang="en-US" sz="2000" dirty="0"/>
                        <a:t> / year)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792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Yield per m</a:t>
                      </a:r>
                      <a:r>
                        <a:rPr lang="en-US" sz="2000" baseline="30000" dirty="0"/>
                        <a:t>2</a:t>
                      </a:r>
                      <a:r>
                        <a:rPr lang="en-US" sz="2000" dirty="0"/>
                        <a:t> (kg)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445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Ice sublimated per m</a:t>
                      </a:r>
                      <a:r>
                        <a:rPr lang="en-US" sz="2000" baseline="30000" dirty="0"/>
                        <a:t>2</a:t>
                      </a:r>
                      <a:r>
                        <a:rPr lang="en-US" sz="2000" dirty="0"/>
                        <a:t> (kg)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805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Dwell time (hour)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2567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Move time (hour)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232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Power (kW)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004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Tent diameter (m)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272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Tent plan area (m</a:t>
                      </a:r>
                      <a:r>
                        <a:rPr lang="en-US" sz="2000" baseline="30000" dirty="0"/>
                        <a:t>2</a:t>
                      </a:r>
                      <a:r>
                        <a:rPr lang="en-US" sz="20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641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832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Exit area to cold traps (m</a:t>
                      </a:r>
                      <a:r>
                        <a:rPr lang="en-US" sz="2000" baseline="30000" dirty="0"/>
                        <a:t>2</a:t>
                      </a:r>
                      <a:r>
                        <a:rPr lang="en-US" sz="20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263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Leak area (m</a:t>
                      </a:r>
                      <a:r>
                        <a:rPr lang="en-US" sz="2000" baseline="30000" dirty="0"/>
                        <a:t>2</a:t>
                      </a:r>
                      <a:r>
                        <a:rPr lang="en-US" sz="20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0.2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9609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763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21FF09-368D-440E-877E-45C3E330E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6405-C902-4E61-BAC5-5D2B09B1800F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5266CC-B712-4155-814C-A75F3DC43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260" y="60737"/>
            <a:ext cx="7269275" cy="95508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Recap of Ice Value</a:t>
            </a:r>
          </a:p>
        </p:txBody>
      </p:sp>
      <p:pic>
        <p:nvPicPr>
          <p:cNvPr id="21" name="Picture 2" descr="Image result for colorado school of mines logo">
            <a:extLst>
              <a:ext uri="{FF2B5EF4-FFF2-40B4-BE49-F238E27FC236}">
                <a16:creationId xmlns:a16="http://schemas.microsoft.com/office/drawing/2014/main" id="{9875B28C-A921-4AC3-9609-A246A2176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A2580AE-D89B-43D8-8590-E78FC219531A}"/>
              </a:ext>
            </a:extLst>
          </p:cNvPr>
          <p:cNvSpPr/>
          <p:nvPr/>
        </p:nvSpPr>
        <p:spPr>
          <a:xfrm>
            <a:off x="1619918" y="1522997"/>
            <a:ext cx="7505700" cy="3812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790">
              <a:lnSpc>
                <a:spcPct val="107000"/>
              </a:lnSpc>
              <a:spcAft>
                <a:spcPts val="800"/>
              </a:spcAft>
              <a:tabLst>
                <a:tab pos="2510790" algn="l"/>
                <a:tab pos="4136390" algn="l"/>
              </a:tabLs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Sell propellant from moon ice at 1100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mT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/year, $0.5M/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mT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marL="9779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2510790" algn="l"/>
                <a:tab pos="4136390" algn="l"/>
              </a:tabLst>
            </a:pP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9779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2510790" algn="l"/>
                <a:tab pos="4136390" algn="l"/>
              </a:tabLs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Total non-recurring cost: $3.5B </a:t>
            </a:r>
            <a:b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(Development + delivery)</a:t>
            </a:r>
          </a:p>
          <a:p>
            <a:pPr marL="9779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2510790" algn="l"/>
                <a:tab pos="4136390" algn="l"/>
              </a:tabLst>
            </a:pP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9779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2510790" algn="l"/>
                <a:tab pos="4136390" algn="l"/>
              </a:tabLs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Time for mine to become profitable: </a:t>
            </a:r>
            <a:r>
              <a:rPr lang="en-US" sz="2800" dirty="0">
                <a:solidFill>
                  <a:srgbClr val="00B0F0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5 years</a:t>
            </a:r>
            <a:endParaRPr lang="en-US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9670DDC-9F14-4346-902C-FFB5B536BC21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19" name="Picture 18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2234F74C-12EA-41B5-B002-588E7FE7CB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D1587DF-4F64-4B13-987F-95EF4595FB03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Background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138F4D3-D428-4D05-823C-C7F0E3552AA3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Process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EBBF3AB-E606-4DFA-B615-08E2237B95FB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Concept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2DF0C30-B796-4DD7-BC41-1FA9149DC31E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Control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E01E5AC-208D-4727-A2E2-BEB6D3A11E4F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626873-BBC9-4F22-8C70-1EF4309F2FC3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657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21FF09-368D-440E-877E-45C3E330E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36405-C902-4E61-BAC5-5D2B09B1800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5266CC-B712-4155-814C-A75F3DC43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260" y="60737"/>
            <a:ext cx="7269275" cy="95508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The Case for Thermal Mining</a:t>
            </a:r>
          </a:p>
        </p:txBody>
      </p:sp>
      <p:pic>
        <p:nvPicPr>
          <p:cNvPr id="21" name="Picture 2" descr="Image result for colorado school of mines logo">
            <a:extLst>
              <a:ext uri="{FF2B5EF4-FFF2-40B4-BE49-F238E27FC236}">
                <a16:creationId xmlns:a16="http://schemas.microsoft.com/office/drawing/2014/main" id="{9875B28C-A921-4AC3-9609-A246A2176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EB66DD-1E82-49B4-A4F1-4E72E879128A}"/>
              </a:ext>
            </a:extLst>
          </p:cNvPr>
          <p:cNvSpPr txBox="1"/>
          <p:nvPr/>
        </p:nvSpPr>
        <p:spPr>
          <a:xfrm>
            <a:off x="1488243" y="1093372"/>
            <a:ext cx="375964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Makes use of highest efficiency energy source, direct sunlight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With multiple mirrors in permanently lit region, maintains up to 99% sunlight through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Lower mechanical complexity and tool wear than most concepts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Highly scalable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EF82E28-69A0-4EE1-A5EB-1AE0687876FF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18" name="Picture 17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22A5CE9C-66CC-480F-986F-5D7A741517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C93D46E-DE0D-446F-B08C-664884FDFB9E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Background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F2EA091-8CF8-4C1C-9F3F-A84866502051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Process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0DBAB0-6CCA-4B91-9AD9-75163AD47958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Concept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9D7C47-64E7-471F-BE1E-8DB6325BD810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Control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8C3B69B-6C25-4902-AEA5-75C456DEBF6B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EF3E92A-3F8F-4CF7-818E-46A92AB74F69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85290EB1-C2B8-48B6-A722-D964ED4ADF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7765037"/>
              </p:ext>
            </p:extLst>
          </p:nvPr>
        </p:nvGraphicFramePr>
        <p:xfrm>
          <a:off x="5511817" y="1015822"/>
          <a:ext cx="2299374" cy="137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194" name="Picture 2" descr="Image result for worn drill">
            <a:extLst>
              <a:ext uri="{FF2B5EF4-FFF2-40B4-BE49-F238E27FC236}">
                <a16:creationId xmlns:a16="http://schemas.microsoft.com/office/drawing/2014/main" id="{AB10F28E-B74C-4604-994B-7694BD4D9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718" y="4359528"/>
            <a:ext cx="2169473" cy="210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EC046552-98DC-4C29-8E1F-5C1DFE636B51}"/>
              </a:ext>
            </a:extLst>
          </p:cNvPr>
          <p:cNvGrpSpPr/>
          <p:nvPr/>
        </p:nvGrpSpPr>
        <p:grpSpPr>
          <a:xfrm>
            <a:off x="5641718" y="2390660"/>
            <a:ext cx="2338426" cy="1857602"/>
            <a:chOff x="5641718" y="2390660"/>
            <a:chExt cx="2338426" cy="1857602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728F8A7-CD96-48C3-8696-8DE1DAB00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41719" y="2517095"/>
              <a:ext cx="2338425" cy="1715997"/>
            </a:xfrm>
            <a:prstGeom prst="rect">
              <a:avLst/>
            </a:prstGeom>
          </p:spPr>
        </p:pic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BD66975-3C00-4320-88F6-CE7EF43D97A0}"/>
                </a:ext>
              </a:extLst>
            </p:cNvPr>
            <p:cNvSpPr/>
            <p:nvPr/>
          </p:nvSpPr>
          <p:spPr>
            <a:xfrm>
              <a:off x="7546554" y="2686386"/>
              <a:ext cx="433590" cy="55257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8FB2AAF-180F-4B97-92FA-ECF25DD973AE}"/>
                </a:ext>
              </a:extLst>
            </p:cNvPr>
            <p:cNvSpPr/>
            <p:nvPr/>
          </p:nvSpPr>
          <p:spPr>
            <a:xfrm>
              <a:off x="5641718" y="2390660"/>
              <a:ext cx="582812" cy="39660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C692CBF-7315-4990-9968-E948DCA00115}"/>
                </a:ext>
              </a:extLst>
            </p:cNvPr>
            <p:cNvSpPr/>
            <p:nvPr/>
          </p:nvSpPr>
          <p:spPr>
            <a:xfrm>
              <a:off x="6323683" y="3891932"/>
              <a:ext cx="616944" cy="35633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533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Thermal Mining System Components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D4C961F8-380D-4DD4-AE83-DA3F8A2F70BF}"/>
              </a:ext>
            </a:extLst>
          </p:cNvPr>
          <p:cNvGrpSpPr/>
          <p:nvPr/>
        </p:nvGrpSpPr>
        <p:grpSpPr>
          <a:xfrm>
            <a:off x="1371672" y="1062767"/>
            <a:ext cx="1842939" cy="1676806"/>
            <a:chOff x="1371672" y="1062767"/>
            <a:chExt cx="1842939" cy="167680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81298CF-C102-43A9-A441-2D1B126D4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71672" y="1062767"/>
              <a:ext cx="1842939" cy="125731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D3FF704-564F-4D98-AFF2-877DC3DB1150}"/>
                </a:ext>
              </a:extLst>
            </p:cNvPr>
            <p:cNvSpPr txBox="1"/>
            <p:nvPr/>
          </p:nvSpPr>
          <p:spPr>
            <a:xfrm>
              <a:off x="1475870" y="2277908"/>
              <a:ext cx="16105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</a:rPr>
                <a:t>Direct solar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EF4CF68-3736-48CD-A5CC-D87082532770}"/>
              </a:ext>
            </a:extLst>
          </p:cNvPr>
          <p:cNvGrpSpPr/>
          <p:nvPr/>
        </p:nvGrpSpPr>
        <p:grpSpPr>
          <a:xfrm>
            <a:off x="3442631" y="1062766"/>
            <a:ext cx="2443298" cy="1715953"/>
            <a:chOff x="3442631" y="1062766"/>
            <a:chExt cx="2443298" cy="171595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EDE2F63-B4FB-4AC4-8F4C-FBFE178067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l="50664"/>
            <a:stretch/>
          </p:blipFill>
          <p:spPr>
            <a:xfrm>
              <a:off x="3961753" y="1062766"/>
              <a:ext cx="1462012" cy="1257313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F91D94-7BF6-4BB9-A3A4-66BDE27B639F}"/>
                </a:ext>
              </a:extLst>
            </p:cNvPr>
            <p:cNvSpPr txBox="1"/>
            <p:nvPr/>
          </p:nvSpPr>
          <p:spPr>
            <a:xfrm>
              <a:off x="3442631" y="2317054"/>
              <a:ext cx="24432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Heaters (optional)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65667EC-49F2-4410-AA26-F4DFB4154905}"/>
              </a:ext>
            </a:extLst>
          </p:cNvPr>
          <p:cNvGrpSpPr/>
          <p:nvPr/>
        </p:nvGrpSpPr>
        <p:grpSpPr>
          <a:xfrm>
            <a:off x="6220437" y="1062766"/>
            <a:ext cx="2194098" cy="1676806"/>
            <a:chOff x="6220437" y="1062766"/>
            <a:chExt cx="2194098" cy="167680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9AB5142-5678-4A87-938A-17DCA2198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 t="8289" b="11293"/>
            <a:stretch/>
          </p:blipFill>
          <p:spPr>
            <a:xfrm>
              <a:off x="6220437" y="1062766"/>
              <a:ext cx="2194098" cy="1254288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D533B43-24F4-4FCA-81D6-793E2881C79D}"/>
                </a:ext>
              </a:extLst>
            </p:cNvPr>
            <p:cNvSpPr txBox="1"/>
            <p:nvPr/>
          </p:nvSpPr>
          <p:spPr>
            <a:xfrm>
              <a:off x="6405051" y="2277907"/>
              <a:ext cx="17616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</a:rPr>
                <a:t>Capture tent</a:t>
              </a:r>
            </a:p>
          </p:txBody>
        </p:sp>
      </p:grpSp>
      <p:sp>
        <p:nvSpPr>
          <p:cNvPr id="23" name="Cross 22">
            <a:extLst>
              <a:ext uri="{FF2B5EF4-FFF2-40B4-BE49-F238E27FC236}">
                <a16:creationId xmlns:a16="http://schemas.microsoft.com/office/drawing/2014/main" id="{7D391230-31EB-45E4-BD13-3C962C4EA0A4}"/>
              </a:ext>
            </a:extLst>
          </p:cNvPr>
          <p:cNvSpPr/>
          <p:nvPr/>
        </p:nvSpPr>
        <p:spPr>
          <a:xfrm>
            <a:off x="3355675" y="1454527"/>
            <a:ext cx="465827" cy="469252"/>
          </a:xfrm>
          <a:prstGeom prst="plus">
            <a:avLst>
              <a:gd name="adj" fmla="val 41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EE7E0686-072C-400F-BBB3-C9CFE8875D25}"/>
              </a:ext>
            </a:extLst>
          </p:cNvPr>
          <p:cNvSpPr/>
          <p:nvPr/>
        </p:nvSpPr>
        <p:spPr>
          <a:xfrm>
            <a:off x="5589187" y="1505213"/>
            <a:ext cx="465827" cy="469252"/>
          </a:xfrm>
          <a:prstGeom prst="plus">
            <a:avLst>
              <a:gd name="adj" fmla="val 41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BCBCABF6-13CD-4B9E-9496-CCCD7E6BA4F0}"/>
              </a:ext>
            </a:extLst>
          </p:cNvPr>
          <p:cNvSpPr/>
          <p:nvPr/>
        </p:nvSpPr>
        <p:spPr>
          <a:xfrm>
            <a:off x="4419983" y="3211907"/>
            <a:ext cx="465827" cy="469252"/>
          </a:xfrm>
          <a:prstGeom prst="plus">
            <a:avLst>
              <a:gd name="adj" fmla="val 41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32C3664-7F68-41FB-871E-2660885EE60E}"/>
              </a:ext>
            </a:extLst>
          </p:cNvPr>
          <p:cNvGrpSpPr/>
          <p:nvPr/>
        </p:nvGrpSpPr>
        <p:grpSpPr>
          <a:xfrm>
            <a:off x="2346044" y="2879753"/>
            <a:ext cx="2019272" cy="1661902"/>
            <a:chOff x="2346044" y="2879753"/>
            <a:chExt cx="2019272" cy="1661902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FDCBD5D-F0FE-42BE-9E64-D955E312A8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72" t="9154" r="15392" b="9154"/>
            <a:stretch/>
          </p:blipFill>
          <p:spPr>
            <a:xfrm>
              <a:off x="2413577" y="2879753"/>
              <a:ext cx="1884195" cy="122362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1BA9B40-0E12-4B80-8306-8047CFA3DE4A}"/>
                </a:ext>
              </a:extLst>
            </p:cNvPr>
            <p:cNvSpPr txBox="1"/>
            <p:nvPr/>
          </p:nvSpPr>
          <p:spPr>
            <a:xfrm>
              <a:off x="2346044" y="4079990"/>
              <a:ext cx="20192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Ice in cold trap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F9CECDB-E346-4375-BB75-611C74AC1C67}"/>
              </a:ext>
            </a:extLst>
          </p:cNvPr>
          <p:cNvGrpSpPr/>
          <p:nvPr/>
        </p:nvGrpSpPr>
        <p:grpSpPr>
          <a:xfrm>
            <a:off x="5008021" y="2876433"/>
            <a:ext cx="1884195" cy="1688612"/>
            <a:chOff x="5008021" y="2876433"/>
            <a:chExt cx="1884195" cy="168861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69557E6-B869-4891-B5FB-E17AB569E2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84" r="8915" b="7447"/>
            <a:stretch/>
          </p:blipFill>
          <p:spPr>
            <a:xfrm>
              <a:off x="5008021" y="2876433"/>
              <a:ext cx="1884195" cy="1226947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BE25416-C578-4FB4-A2F8-38239CA6CD3E}"/>
                </a:ext>
              </a:extLst>
            </p:cNvPr>
            <p:cNvSpPr txBox="1"/>
            <p:nvPr/>
          </p:nvSpPr>
          <p:spPr>
            <a:xfrm>
              <a:off x="5123810" y="4103380"/>
              <a:ext cx="15746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Electrolysis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845C357-229C-41EF-A47D-C8371AB54EE0}"/>
              </a:ext>
            </a:extLst>
          </p:cNvPr>
          <p:cNvGrpSpPr/>
          <p:nvPr/>
        </p:nvGrpSpPr>
        <p:grpSpPr>
          <a:xfrm>
            <a:off x="3290818" y="4683594"/>
            <a:ext cx="2562369" cy="1976087"/>
            <a:chOff x="3290818" y="4683594"/>
            <a:chExt cx="2562369" cy="1976087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D186EA7-4E78-463B-B476-91007DE31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71821" y="4683594"/>
              <a:ext cx="1688086" cy="1514422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A388BC7-218E-425B-8352-98B3BAB06C53}"/>
                </a:ext>
              </a:extLst>
            </p:cNvPr>
            <p:cNvSpPr txBox="1"/>
            <p:nvPr/>
          </p:nvSpPr>
          <p:spPr>
            <a:xfrm>
              <a:off x="3290818" y="6198016"/>
              <a:ext cx="25623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Rocket fuel storage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F571EED-6068-4C5F-84BF-F876675FB40C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34" name="Picture 33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89C1BE44-237E-4A64-BC47-4CD51C89FD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1A52362-CC48-4643-9FA8-9E96016E67C6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8F402A3-B52A-4D28-9A07-9FFE5FAA9703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Process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9FFF9CE-28C0-4C44-845B-EA11D8EF67C9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Concept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45941E-CC34-4707-9162-484F799693E7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Control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8B3C2A0-B048-4595-B73D-A5F09ED50CAF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8F2EC09-2B16-4B3B-BEA6-8F60B454615F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088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Thermal Mining Process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BFF18-8B2B-4E57-AEE9-885C33A8CDD9}"/>
              </a:ext>
            </a:extLst>
          </p:cNvPr>
          <p:cNvCxnSpPr>
            <a:cxnSpLocks/>
          </p:cNvCxnSpPr>
          <p:nvPr/>
        </p:nvCxnSpPr>
        <p:spPr>
          <a:xfrm>
            <a:off x="1269782" y="3406774"/>
            <a:ext cx="763800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49BB580-4C1C-4C7C-BD5A-B62CD478BCBC}"/>
              </a:ext>
            </a:extLst>
          </p:cNvPr>
          <p:cNvSpPr/>
          <p:nvPr/>
        </p:nvSpPr>
        <p:spPr>
          <a:xfrm>
            <a:off x="1284270" y="3406774"/>
            <a:ext cx="7649811" cy="2266112"/>
          </a:xfrm>
          <a:prstGeom prst="rect">
            <a:avLst/>
          </a:prstGeom>
          <a:blipFill dpi="0" rotWithShape="1">
            <a:blip r:embed="rId3">
              <a:alphaModFix amt="3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E40F6C0-FFB0-418B-A3AB-8E01A5408D5B}"/>
              </a:ext>
            </a:extLst>
          </p:cNvPr>
          <p:cNvCxnSpPr/>
          <p:nvPr/>
        </p:nvCxnSpPr>
        <p:spPr>
          <a:xfrm>
            <a:off x="3415666" y="3406774"/>
            <a:ext cx="0" cy="122059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902607-3181-4698-B879-439828C62F1A}"/>
              </a:ext>
            </a:extLst>
          </p:cNvPr>
          <p:cNvCxnSpPr/>
          <p:nvPr/>
        </p:nvCxnSpPr>
        <p:spPr>
          <a:xfrm>
            <a:off x="4912452" y="3406774"/>
            <a:ext cx="0" cy="122059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0F8680-C075-4B58-8D9D-6CCA955BE104}"/>
              </a:ext>
            </a:extLst>
          </p:cNvPr>
          <p:cNvCxnSpPr/>
          <p:nvPr/>
        </p:nvCxnSpPr>
        <p:spPr>
          <a:xfrm>
            <a:off x="6409238" y="3406774"/>
            <a:ext cx="0" cy="122059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6">
            <a:extLst>
              <a:ext uri="{FF2B5EF4-FFF2-40B4-BE49-F238E27FC236}">
                <a16:creationId xmlns:a16="http://schemas.microsoft.com/office/drawing/2014/main" id="{79FED874-87BF-46AF-915B-9E93C3314DF9}"/>
              </a:ext>
            </a:extLst>
          </p:cNvPr>
          <p:cNvSpPr/>
          <p:nvPr/>
        </p:nvSpPr>
        <p:spPr>
          <a:xfrm>
            <a:off x="2109379" y="3516850"/>
            <a:ext cx="5570328" cy="1518877"/>
          </a:xfrm>
          <a:custGeom>
            <a:avLst/>
            <a:gdLst>
              <a:gd name="connsiteX0" fmla="*/ 0 w 5845629"/>
              <a:gd name="connsiteY0" fmla="*/ 81643 h 1551666"/>
              <a:gd name="connsiteX1" fmla="*/ 620486 w 5845629"/>
              <a:gd name="connsiteY1" fmla="*/ 293915 h 1551666"/>
              <a:gd name="connsiteX2" fmla="*/ 1028700 w 5845629"/>
              <a:gd name="connsiteY2" fmla="*/ 1387929 h 1551666"/>
              <a:gd name="connsiteX3" fmla="*/ 1943100 w 5845629"/>
              <a:gd name="connsiteY3" fmla="*/ 1077686 h 1551666"/>
              <a:gd name="connsiteX4" fmla="*/ 2726872 w 5845629"/>
              <a:gd name="connsiteY4" fmla="*/ 1502229 h 1551666"/>
              <a:gd name="connsiteX5" fmla="*/ 3494314 w 5845629"/>
              <a:gd name="connsiteY5" fmla="*/ 1110343 h 1551666"/>
              <a:gd name="connsiteX6" fmla="*/ 4131129 w 5845629"/>
              <a:gd name="connsiteY6" fmla="*/ 1551215 h 1551666"/>
              <a:gd name="connsiteX7" fmla="*/ 4833257 w 5845629"/>
              <a:gd name="connsiteY7" fmla="*/ 1175658 h 1551666"/>
              <a:gd name="connsiteX8" fmla="*/ 5176157 w 5845629"/>
              <a:gd name="connsiteY8" fmla="*/ 359229 h 1551666"/>
              <a:gd name="connsiteX9" fmla="*/ 5845629 w 5845629"/>
              <a:gd name="connsiteY9" fmla="*/ 0 h 1551666"/>
              <a:gd name="connsiteX10" fmla="*/ 5845629 w 5845629"/>
              <a:gd name="connsiteY10" fmla="*/ 0 h 1551666"/>
              <a:gd name="connsiteX0" fmla="*/ 0 w 5845629"/>
              <a:gd name="connsiteY0" fmla="*/ 81643 h 1502285"/>
              <a:gd name="connsiteX1" fmla="*/ 620486 w 5845629"/>
              <a:gd name="connsiteY1" fmla="*/ 293915 h 1502285"/>
              <a:gd name="connsiteX2" fmla="*/ 1028700 w 5845629"/>
              <a:gd name="connsiteY2" fmla="*/ 1387929 h 1502285"/>
              <a:gd name="connsiteX3" fmla="*/ 1943100 w 5845629"/>
              <a:gd name="connsiteY3" fmla="*/ 1077686 h 1502285"/>
              <a:gd name="connsiteX4" fmla="*/ 2726872 w 5845629"/>
              <a:gd name="connsiteY4" fmla="*/ 1502229 h 1502285"/>
              <a:gd name="connsiteX5" fmla="*/ 3494314 w 5845629"/>
              <a:gd name="connsiteY5" fmla="*/ 1110343 h 1502285"/>
              <a:gd name="connsiteX6" fmla="*/ 4245429 w 5845629"/>
              <a:gd name="connsiteY6" fmla="*/ 1453243 h 1502285"/>
              <a:gd name="connsiteX7" fmla="*/ 4833257 w 5845629"/>
              <a:gd name="connsiteY7" fmla="*/ 1175658 h 1502285"/>
              <a:gd name="connsiteX8" fmla="*/ 5176157 w 5845629"/>
              <a:gd name="connsiteY8" fmla="*/ 359229 h 1502285"/>
              <a:gd name="connsiteX9" fmla="*/ 5845629 w 5845629"/>
              <a:gd name="connsiteY9" fmla="*/ 0 h 1502285"/>
              <a:gd name="connsiteX10" fmla="*/ 5845629 w 5845629"/>
              <a:gd name="connsiteY10" fmla="*/ 0 h 1502285"/>
              <a:gd name="connsiteX0" fmla="*/ 0 w 5845629"/>
              <a:gd name="connsiteY0" fmla="*/ 81643 h 1502285"/>
              <a:gd name="connsiteX1" fmla="*/ 620486 w 5845629"/>
              <a:gd name="connsiteY1" fmla="*/ 293915 h 1502285"/>
              <a:gd name="connsiteX2" fmla="*/ 1028700 w 5845629"/>
              <a:gd name="connsiteY2" fmla="*/ 1387929 h 1502285"/>
              <a:gd name="connsiteX3" fmla="*/ 1943100 w 5845629"/>
              <a:gd name="connsiteY3" fmla="*/ 1077686 h 1502285"/>
              <a:gd name="connsiteX4" fmla="*/ 2726872 w 5845629"/>
              <a:gd name="connsiteY4" fmla="*/ 1502229 h 1502285"/>
              <a:gd name="connsiteX5" fmla="*/ 3494314 w 5845629"/>
              <a:gd name="connsiteY5" fmla="*/ 1110343 h 1502285"/>
              <a:gd name="connsiteX6" fmla="*/ 4245429 w 5845629"/>
              <a:gd name="connsiteY6" fmla="*/ 1453243 h 1502285"/>
              <a:gd name="connsiteX7" fmla="*/ 4882243 w 5845629"/>
              <a:gd name="connsiteY7" fmla="*/ 1061358 h 1502285"/>
              <a:gd name="connsiteX8" fmla="*/ 5176157 w 5845629"/>
              <a:gd name="connsiteY8" fmla="*/ 359229 h 1502285"/>
              <a:gd name="connsiteX9" fmla="*/ 5845629 w 5845629"/>
              <a:gd name="connsiteY9" fmla="*/ 0 h 1502285"/>
              <a:gd name="connsiteX10" fmla="*/ 5845629 w 5845629"/>
              <a:gd name="connsiteY10" fmla="*/ 0 h 1502285"/>
              <a:gd name="connsiteX0" fmla="*/ 0 w 5845629"/>
              <a:gd name="connsiteY0" fmla="*/ 81643 h 1502285"/>
              <a:gd name="connsiteX1" fmla="*/ 620486 w 5845629"/>
              <a:gd name="connsiteY1" fmla="*/ 293915 h 1502285"/>
              <a:gd name="connsiteX2" fmla="*/ 1208314 w 5845629"/>
              <a:gd name="connsiteY2" fmla="*/ 1387929 h 1502285"/>
              <a:gd name="connsiteX3" fmla="*/ 1943100 w 5845629"/>
              <a:gd name="connsiteY3" fmla="*/ 1077686 h 1502285"/>
              <a:gd name="connsiteX4" fmla="*/ 2726872 w 5845629"/>
              <a:gd name="connsiteY4" fmla="*/ 1502229 h 1502285"/>
              <a:gd name="connsiteX5" fmla="*/ 3494314 w 5845629"/>
              <a:gd name="connsiteY5" fmla="*/ 1110343 h 1502285"/>
              <a:gd name="connsiteX6" fmla="*/ 4245429 w 5845629"/>
              <a:gd name="connsiteY6" fmla="*/ 1453243 h 1502285"/>
              <a:gd name="connsiteX7" fmla="*/ 4882243 w 5845629"/>
              <a:gd name="connsiteY7" fmla="*/ 1061358 h 1502285"/>
              <a:gd name="connsiteX8" fmla="*/ 5176157 w 5845629"/>
              <a:gd name="connsiteY8" fmla="*/ 359229 h 1502285"/>
              <a:gd name="connsiteX9" fmla="*/ 5845629 w 5845629"/>
              <a:gd name="connsiteY9" fmla="*/ 0 h 1502285"/>
              <a:gd name="connsiteX10" fmla="*/ 5845629 w 5845629"/>
              <a:gd name="connsiteY10" fmla="*/ 0 h 1502285"/>
              <a:gd name="connsiteX0" fmla="*/ 0 w 5845629"/>
              <a:gd name="connsiteY0" fmla="*/ 81643 h 1502285"/>
              <a:gd name="connsiteX1" fmla="*/ 620486 w 5845629"/>
              <a:gd name="connsiteY1" fmla="*/ 293915 h 1502285"/>
              <a:gd name="connsiteX2" fmla="*/ 1208314 w 5845629"/>
              <a:gd name="connsiteY2" fmla="*/ 1387929 h 1502285"/>
              <a:gd name="connsiteX3" fmla="*/ 1943100 w 5845629"/>
              <a:gd name="connsiteY3" fmla="*/ 1077686 h 1502285"/>
              <a:gd name="connsiteX4" fmla="*/ 2726872 w 5845629"/>
              <a:gd name="connsiteY4" fmla="*/ 1502229 h 1502285"/>
              <a:gd name="connsiteX5" fmla="*/ 3494314 w 5845629"/>
              <a:gd name="connsiteY5" fmla="*/ 1110343 h 1502285"/>
              <a:gd name="connsiteX6" fmla="*/ 4245429 w 5845629"/>
              <a:gd name="connsiteY6" fmla="*/ 1453243 h 1502285"/>
              <a:gd name="connsiteX7" fmla="*/ 4882243 w 5845629"/>
              <a:gd name="connsiteY7" fmla="*/ 1061358 h 1502285"/>
              <a:gd name="connsiteX8" fmla="*/ 5176157 w 5845629"/>
              <a:gd name="connsiteY8" fmla="*/ 359229 h 1502285"/>
              <a:gd name="connsiteX9" fmla="*/ 5845629 w 5845629"/>
              <a:gd name="connsiteY9" fmla="*/ 0 h 1502285"/>
              <a:gd name="connsiteX10" fmla="*/ 5845629 w 5845629"/>
              <a:gd name="connsiteY10" fmla="*/ 0 h 1502285"/>
              <a:gd name="connsiteX0" fmla="*/ 0 w 5845629"/>
              <a:gd name="connsiteY0" fmla="*/ 81643 h 1453385"/>
              <a:gd name="connsiteX1" fmla="*/ 620486 w 5845629"/>
              <a:gd name="connsiteY1" fmla="*/ 293915 h 1453385"/>
              <a:gd name="connsiteX2" fmla="*/ 1208314 w 5845629"/>
              <a:gd name="connsiteY2" fmla="*/ 1387929 h 1453385"/>
              <a:gd name="connsiteX3" fmla="*/ 1943100 w 5845629"/>
              <a:gd name="connsiteY3" fmla="*/ 1077686 h 1453385"/>
              <a:gd name="connsiteX4" fmla="*/ 2726872 w 5845629"/>
              <a:gd name="connsiteY4" fmla="*/ 1420587 h 1453385"/>
              <a:gd name="connsiteX5" fmla="*/ 3494314 w 5845629"/>
              <a:gd name="connsiteY5" fmla="*/ 1110343 h 1453385"/>
              <a:gd name="connsiteX6" fmla="*/ 4245429 w 5845629"/>
              <a:gd name="connsiteY6" fmla="*/ 1453243 h 1453385"/>
              <a:gd name="connsiteX7" fmla="*/ 4882243 w 5845629"/>
              <a:gd name="connsiteY7" fmla="*/ 1061358 h 1453385"/>
              <a:gd name="connsiteX8" fmla="*/ 5176157 w 5845629"/>
              <a:gd name="connsiteY8" fmla="*/ 359229 h 1453385"/>
              <a:gd name="connsiteX9" fmla="*/ 5845629 w 5845629"/>
              <a:gd name="connsiteY9" fmla="*/ 0 h 1453385"/>
              <a:gd name="connsiteX10" fmla="*/ 5845629 w 5845629"/>
              <a:gd name="connsiteY10" fmla="*/ 0 h 1453385"/>
              <a:gd name="connsiteX0" fmla="*/ 0 w 5845629"/>
              <a:gd name="connsiteY0" fmla="*/ 81643 h 1474722"/>
              <a:gd name="connsiteX1" fmla="*/ 620486 w 5845629"/>
              <a:gd name="connsiteY1" fmla="*/ 293915 h 1474722"/>
              <a:gd name="connsiteX2" fmla="*/ 1208314 w 5845629"/>
              <a:gd name="connsiteY2" fmla="*/ 1387929 h 1474722"/>
              <a:gd name="connsiteX3" fmla="*/ 1943100 w 5845629"/>
              <a:gd name="connsiteY3" fmla="*/ 1077686 h 1474722"/>
              <a:gd name="connsiteX4" fmla="*/ 2726872 w 5845629"/>
              <a:gd name="connsiteY4" fmla="*/ 1420587 h 1474722"/>
              <a:gd name="connsiteX5" fmla="*/ 3494314 w 5845629"/>
              <a:gd name="connsiteY5" fmla="*/ 1110343 h 1474722"/>
              <a:gd name="connsiteX6" fmla="*/ 4245429 w 5845629"/>
              <a:gd name="connsiteY6" fmla="*/ 1453243 h 1474722"/>
              <a:gd name="connsiteX7" fmla="*/ 5176157 w 5845629"/>
              <a:gd name="connsiteY7" fmla="*/ 359229 h 1474722"/>
              <a:gd name="connsiteX8" fmla="*/ 5845629 w 5845629"/>
              <a:gd name="connsiteY8" fmla="*/ 0 h 1474722"/>
              <a:gd name="connsiteX9" fmla="*/ 5845629 w 5845629"/>
              <a:gd name="connsiteY9" fmla="*/ 0 h 1474722"/>
              <a:gd name="connsiteX0" fmla="*/ 0 w 5845629"/>
              <a:gd name="connsiteY0" fmla="*/ 81643 h 1453492"/>
              <a:gd name="connsiteX1" fmla="*/ 620486 w 5845629"/>
              <a:gd name="connsiteY1" fmla="*/ 293915 h 1453492"/>
              <a:gd name="connsiteX2" fmla="*/ 1208314 w 5845629"/>
              <a:gd name="connsiteY2" fmla="*/ 1387929 h 1453492"/>
              <a:gd name="connsiteX3" fmla="*/ 1943100 w 5845629"/>
              <a:gd name="connsiteY3" fmla="*/ 1077686 h 1453492"/>
              <a:gd name="connsiteX4" fmla="*/ 2726872 w 5845629"/>
              <a:gd name="connsiteY4" fmla="*/ 1420587 h 1453492"/>
              <a:gd name="connsiteX5" fmla="*/ 3494314 w 5845629"/>
              <a:gd name="connsiteY5" fmla="*/ 1110343 h 1453492"/>
              <a:gd name="connsiteX6" fmla="*/ 4245429 w 5845629"/>
              <a:gd name="connsiteY6" fmla="*/ 1453243 h 1453492"/>
              <a:gd name="connsiteX7" fmla="*/ 5176157 w 5845629"/>
              <a:gd name="connsiteY7" fmla="*/ 359229 h 1453492"/>
              <a:gd name="connsiteX8" fmla="*/ 5845629 w 5845629"/>
              <a:gd name="connsiteY8" fmla="*/ 0 h 1453492"/>
              <a:gd name="connsiteX9" fmla="*/ 5845629 w 5845629"/>
              <a:gd name="connsiteY9" fmla="*/ 0 h 1453492"/>
              <a:gd name="connsiteX0" fmla="*/ 0 w 5845629"/>
              <a:gd name="connsiteY0" fmla="*/ 81643 h 1468950"/>
              <a:gd name="connsiteX1" fmla="*/ 620486 w 5845629"/>
              <a:gd name="connsiteY1" fmla="*/ 293915 h 1468950"/>
              <a:gd name="connsiteX2" fmla="*/ 1208314 w 5845629"/>
              <a:gd name="connsiteY2" fmla="*/ 1387929 h 1468950"/>
              <a:gd name="connsiteX3" fmla="*/ 1943100 w 5845629"/>
              <a:gd name="connsiteY3" fmla="*/ 1077686 h 1468950"/>
              <a:gd name="connsiteX4" fmla="*/ 2726872 w 5845629"/>
              <a:gd name="connsiteY4" fmla="*/ 1420587 h 1468950"/>
              <a:gd name="connsiteX5" fmla="*/ 3494314 w 5845629"/>
              <a:gd name="connsiteY5" fmla="*/ 1110343 h 1468950"/>
              <a:gd name="connsiteX6" fmla="*/ 4245429 w 5845629"/>
              <a:gd name="connsiteY6" fmla="*/ 1453243 h 1468950"/>
              <a:gd name="connsiteX7" fmla="*/ 5061857 w 5845629"/>
              <a:gd name="connsiteY7" fmla="*/ 489858 h 1468950"/>
              <a:gd name="connsiteX8" fmla="*/ 5845629 w 5845629"/>
              <a:gd name="connsiteY8" fmla="*/ 0 h 1468950"/>
              <a:gd name="connsiteX9" fmla="*/ 5845629 w 5845629"/>
              <a:gd name="connsiteY9" fmla="*/ 0 h 1468950"/>
              <a:gd name="connsiteX0" fmla="*/ 0 w 5992586"/>
              <a:gd name="connsiteY0" fmla="*/ 82333 h 1469640"/>
              <a:gd name="connsiteX1" fmla="*/ 620486 w 5992586"/>
              <a:gd name="connsiteY1" fmla="*/ 294605 h 1469640"/>
              <a:gd name="connsiteX2" fmla="*/ 1208314 w 5992586"/>
              <a:gd name="connsiteY2" fmla="*/ 1388619 h 1469640"/>
              <a:gd name="connsiteX3" fmla="*/ 1943100 w 5992586"/>
              <a:gd name="connsiteY3" fmla="*/ 1078376 h 1469640"/>
              <a:gd name="connsiteX4" fmla="*/ 2726872 w 5992586"/>
              <a:gd name="connsiteY4" fmla="*/ 1421277 h 1469640"/>
              <a:gd name="connsiteX5" fmla="*/ 3494314 w 5992586"/>
              <a:gd name="connsiteY5" fmla="*/ 1111033 h 1469640"/>
              <a:gd name="connsiteX6" fmla="*/ 4245429 w 5992586"/>
              <a:gd name="connsiteY6" fmla="*/ 1453933 h 1469640"/>
              <a:gd name="connsiteX7" fmla="*/ 5061857 w 5992586"/>
              <a:gd name="connsiteY7" fmla="*/ 490548 h 1469640"/>
              <a:gd name="connsiteX8" fmla="*/ 5845629 w 5992586"/>
              <a:gd name="connsiteY8" fmla="*/ 690 h 1469640"/>
              <a:gd name="connsiteX9" fmla="*/ 5992586 w 5992586"/>
              <a:gd name="connsiteY9" fmla="*/ 392575 h 1469640"/>
              <a:gd name="connsiteX0" fmla="*/ 0 w 5845629"/>
              <a:gd name="connsiteY0" fmla="*/ 81643 h 1468950"/>
              <a:gd name="connsiteX1" fmla="*/ 620486 w 5845629"/>
              <a:gd name="connsiteY1" fmla="*/ 293915 h 1468950"/>
              <a:gd name="connsiteX2" fmla="*/ 1208314 w 5845629"/>
              <a:gd name="connsiteY2" fmla="*/ 1387929 h 1468950"/>
              <a:gd name="connsiteX3" fmla="*/ 1943100 w 5845629"/>
              <a:gd name="connsiteY3" fmla="*/ 1077686 h 1468950"/>
              <a:gd name="connsiteX4" fmla="*/ 2726872 w 5845629"/>
              <a:gd name="connsiteY4" fmla="*/ 1420587 h 1468950"/>
              <a:gd name="connsiteX5" fmla="*/ 3494314 w 5845629"/>
              <a:gd name="connsiteY5" fmla="*/ 1110343 h 1468950"/>
              <a:gd name="connsiteX6" fmla="*/ 4245429 w 5845629"/>
              <a:gd name="connsiteY6" fmla="*/ 1453243 h 1468950"/>
              <a:gd name="connsiteX7" fmla="*/ 5061857 w 5845629"/>
              <a:gd name="connsiteY7" fmla="*/ 489858 h 1468950"/>
              <a:gd name="connsiteX8" fmla="*/ 5845629 w 5845629"/>
              <a:gd name="connsiteY8" fmla="*/ 0 h 1468950"/>
              <a:gd name="connsiteX0" fmla="*/ 0 w 5812972"/>
              <a:gd name="connsiteY0" fmla="*/ 130628 h 1517935"/>
              <a:gd name="connsiteX1" fmla="*/ 620486 w 5812972"/>
              <a:gd name="connsiteY1" fmla="*/ 342900 h 1517935"/>
              <a:gd name="connsiteX2" fmla="*/ 1208314 w 5812972"/>
              <a:gd name="connsiteY2" fmla="*/ 1436914 h 1517935"/>
              <a:gd name="connsiteX3" fmla="*/ 1943100 w 5812972"/>
              <a:gd name="connsiteY3" fmla="*/ 1126671 h 1517935"/>
              <a:gd name="connsiteX4" fmla="*/ 2726872 w 5812972"/>
              <a:gd name="connsiteY4" fmla="*/ 1469572 h 1517935"/>
              <a:gd name="connsiteX5" fmla="*/ 3494314 w 5812972"/>
              <a:gd name="connsiteY5" fmla="*/ 1159328 h 1517935"/>
              <a:gd name="connsiteX6" fmla="*/ 4245429 w 5812972"/>
              <a:gd name="connsiteY6" fmla="*/ 1502228 h 1517935"/>
              <a:gd name="connsiteX7" fmla="*/ 5061857 w 5812972"/>
              <a:gd name="connsiteY7" fmla="*/ 538843 h 1517935"/>
              <a:gd name="connsiteX8" fmla="*/ 5812972 w 5812972"/>
              <a:gd name="connsiteY8" fmla="*/ 0 h 1517935"/>
              <a:gd name="connsiteX0" fmla="*/ 0 w 5845630"/>
              <a:gd name="connsiteY0" fmla="*/ 45 h 1534309"/>
              <a:gd name="connsiteX1" fmla="*/ 653144 w 5845630"/>
              <a:gd name="connsiteY1" fmla="*/ 359274 h 1534309"/>
              <a:gd name="connsiteX2" fmla="*/ 1240972 w 5845630"/>
              <a:gd name="connsiteY2" fmla="*/ 1453288 h 1534309"/>
              <a:gd name="connsiteX3" fmla="*/ 1975758 w 5845630"/>
              <a:gd name="connsiteY3" fmla="*/ 1143045 h 1534309"/>
              <a:gd name="connsiteX4" fmla="*/ 2759530 w 5845630"/>
              <a:gd name="connsiteY4" fmla="*/ 1485946 h 1534309"/>
              <a:gd name="connsiteX5" fmla="*/ 3526972 w 5845630"/>
              <a:gd name="connsiteY5" fmla="*/ 1175702 h 1534309"/>
              <a:gd name="connsiteX6" fmla="*/ 4278087 w 5845630"/>
              <a:gd name="connsiteY6" fmla="*/ 1518602 h 1534309"/>
              <a:gd name="connsiteX7" fmla="*/ 5094515 w 5845630"/>
              <a:gd name="connsiteY7" fmla="*/ 555217 h 1534309"/>
              <a:gd name="connsiteX8" fmla="*/ 5845630 w 5845630"/>
              <a:gd name="connsiteY8" fmla="*/ 16374 h 1534309"/>
              <a:gd name="connsiteX0" fmla="*/ 0 w 5845630"/>
              <a:gd name="connsiteY0" fmla="*/ 0 h 1534264"/>
              <a:gd name="connsiteX1" fmla="*/ 653144 w 5845630"/>
              <a:gd name="connsiteY1" fmla="*/ 359229 h 1534264"/>
              <a:gd name="connsiteX2" fmla="*/ 1240972 w 5845630"/>
              <a:gd name="connsiteY2" fmla="*/ 1453243 h 1534264"/>
              <a:gd name="connsiteX3" fmla="*/ 1975758 w 5845630"/>
              <a:gd name="connsiteY3" fmla="*/ 1143000 h 1534264"/>
              <a:gd name="connsiteX4" fmla="*/ 2759530 w 5845630"/>
              <a:gd name="connsiteY4" fmla="*/ 1485901 h 1534264"/>
              <a:gd name="connsiteX5" fmla="*/ 3526972 w 5845630"/>
              <a:gd name="connsiteY5" fmla="*/ 1175657 h 1534264"/>
              <a:gd name="connsiteX6" fmla="*/ 4278087 w 5845630"/>
              <a:gd name="connsiteY6" fmla="*/ 1518557 h 1534264"/>
              <a:gd name="connsiteX7" fmla="*/ 5094515 w 5845630"/>
              <a:gd name="connsiteY7" fmla="*/ 555172 h 1534264"/>
              <a:gd name="connsiteX8" fmla="*/ 5845630 w 5845630"/>
              <a:gd name="connsiteY8" fmla="*/ 16329 h 1534264"/>
              <a:gd name="connsiteX0" fmla="*/ 0 w 5845630"/>
              <a:gd name="connsiteY0" fmla="*/ 0 h 1534264"/>
              <a:gd name="connsiteX1" fmla="*/ 767444 w 5845630"/>
              <a:gd name="connsiteY1" fmla="*/ 538843 h 1534264"/>
              <a:gd name="connsiteX2" fmla="*/ 1240972 w 5845630"/>
              <a:gd name="connsiteY2" fmla="*/ 1453243 h 1534264"/>
              <a:gd name="connsiteX3" fmla="*/ 1975758 w 5845630"/>
              <a:gd name="connsiteY3" fmla="*/ 1143000 h 1534264"/>
              <a:gd name="connsiteX4" fmla="*/ 2759530 w 5845630"/>
              <a:gd name="connsiteY4" fmla="*/ 1485901 h 1534264"/>
              <a:gd name="connsiteX5" fmla="*/ 3526972 w 5845630"/>
              <a:gd name="connsiteY5" fmla="*/ 1175657 h 1534264"/>
              <a:gd name="connsiteX6" fmla="*/ 4278087 w 5845630"/>
              <a:gd name="connsiteY6" fmla="*/ 1518557 h 1534264"/>
              <a:gd name="connsiteX7" fmla="*/ 5094515 w 5845630"/>
              <a:gd name="connsiteY7" fmla="*/ 555172 h 1534264"/>
              <a:gd name="connsiteX8" fmla="*/ 5845630 w 5845630"/>
              <a:gd name="connsiteY8" fmla="*/ 16329 h 1534264"/>
              <a:gd name="connsiteX0" fmla="*/ 0 w 5845630"/>
              <a:gd name="connsiteY0" fmla="*/ 0 h 1534264"/>
              <a:gd name="connsiteX1" fmla="*/ 767444 w 5845630"/>
              <a:gd name="connsiteY1" fmla="*/ 538843 h 1534264"/>
              <a:gd name="connsiteX2" fmla="*/ 1240972 w 5845630"/>
              <a:gd name="connsiteY2" fmla="*/ 1453243 h 1534264"/>
              <a:gd name="connsiteX3" fmla="*/ 1975758 w 5845630"/>
              <a:gd name="connsiteY3" fmla="*/ 1143000 h 1534264"/>
              <a:gd name="connsiteX4" fmla="*/ 2759530 w 5845630"/>
              <a:gd name="connsiteY4" fmla="*/ 1485901 h 1534264"/>
              <a:gd name="connsiteX5" fmla="*/ 3526972 w 5845630"/>
              <a:gd name="connsiteY5" fmla="*/ 1175657 h 1534264"/>
              <a:gd name="connsiteX6" fmla="*/ 4278087 w 5845630"/>
              <a:gd name="connsiteY6" fmla="*/ 1518557 h 1534264"/>
              <a:gd name="connsiteX7" fmla="*/ 5094515 w 5845630"/>
              <a:gd name="connsiteY7" fmla="*/ 555172 h 1534264"/>
              <a:gd name="connsiteX8" fmla="*/ 5845630 w 5845630"/>
              <a:gd name="connsiteY8" fmla="*/ 16329 h 1534264"/>
              <a:gd name="connsiteX0" fmla="*/ 0 w 5845630"/>
              <a:gd name="connsiteY0" fmla="*/ 0 h 1534264"/>
              <a:gd name="connsiteX1" fmla="*/ 669473 w 5845630"/>
              <a:gd name="connsiteY1" fmla="*/ 457201 h 1534264"/>
              <a:gd name="connsiteX2" fmla="*/ 1240972 w 5845630"/>
              <a:gd name="connsiteY2" fmla="*/ 1453243 h 1534264"/>
              <a:gd name="connsiteX3" fmla="*/ 1975758 w 5845630"/>
              <a:gd name="connsiteY3" fmla="*/ 1143000 h 1534264"/>
              <a:gd name="connsiteX4" fmla="*/ 2759530 w 5845630"/>
              <a:gd name="connsiteY4" fmla="*/ 1485901 h 1534264"/>
              <a:gd name="connsiteX5" fmla="*/ 3526972 w 5845630"/>
              <a:gd name="connsiteY5" fmla="*/ 1175657 h 1534264"/>
              <a:gd name="connsiteX6" fmla="*/ 4278087 w 5845630"/>
              <a:gd name="connsiteY6" fmla="*/ 1518557 h 1534264"/>
              <a:gd name="connsiteX7" fmla="*/ 5094515 w 5845630"/>
              <a:gd name="connsiteY7" fmla="*/ 555172 h 1534264"/>
              <a:gd name="connsiteX8" fmla="*/ 5845630 w 5845630"/>
              <a:gd name="connsiteY8" fmla="*/ 16329 h 1534264"/>
              <a:gd name="connsiteX0" fmla="*/ 0 w 5845630"/>
              <a:gd name="connsiteY0" fmla="*/ 0 h 1534264"/>
              <a:gd name="connsiteX1" fmla="*/ 669473 w 5845630"/>
              <a:gd name="connsiteY1" fmla="*/ 457201 h 1534264"/>
              <a:gd name="connsiteX2" fmla="*/ 1289958 w 5845630"/>
              <a:gd name="connsiteY2" fmla="*/ 1453243 h 1534264"/>
              <a:gd name="connsiteX3" fmla="*/ 1975758 w 5845630"/>
              <a:gd name="connsiteY3" fmla="*/ 1143000 h 1534264"/>
              <a:gd name="connsiteX4" fmla="*/ 2759530 w 5845630"/>
              <a:gd name="connsiteY4" fmla="*/ 1485901 h 1534264"/>
              <a:gd name="connsiteX5" fmla="*/ 3526972 w 5845630"/>
              <a:gd name="connsiteY5" fmla="*/ 1175657 h 1534264"/>
              <a:gd name="connsiteX6" fmla="*/ 4278087 w 5845630"/>
              <a:gd name="connsiteY6" fmla="*/ 1518557 h 1534264"/>
              <a:gd name="connsiteX7" fmla="*/ 5094515 w 5845630"/>
              <a:gd name="connsiteY7" fmla="*/ 555172 h 1534264"/>
              <a:gd name="connsiteX8" fmla="*/ 5845630 w 5845630"/>
              <a:gd name="connsiteY8" fmla="*/ 16329 h 1534264"/>
              <a:gd name="connsiteX0" fmla="*/ 0 w 5845630"/>
              <a:gd name="connsiteY0" fmla="*/ 0 h 1534264"/>
              <a:gd name="connsiteX1" fmla="*/ 669473 w 5845630"/>
              <a:gd name="connsiteY1" fmla="*/ 457201 h 1534264"/>
              <a:gd name="connsiteX2" fmla="*/ 1289958 w 5845630"/>
              <a:gd name="connsiteY2" fmla="*/ 1453243 h 1534264"/>
              <a:gd name="connsiteX3" fmla="*/ 1975758 w 5845630"/>
              <a:gd name="connsiteY3" fmla="*/ 1143000 h 1534264"/>
              <a:gd name="connsiteX4" fmla="*/ 2759530 w 5845630"/>
              <a:gd name="connsiteY4" fmla="*/ 1485901 h 1534264"/>
              <a:gd name="connsiteX5" fmla="*/ 3526972 w 5845630"/>
              <a:gd name="connsiteY5" fmla="*/ 1175657 h 1534264"/>
              <a:gd name="connsiteX6" fmla="*/ 4278087 w 5845630"/>
              <a:gd name="connsiteY6" fmla="*/ 1518557 h 1534264"/>
              <a:gd name="connsiteX7" fmla="*/ 5094515 w 5845630"/>
              <a:gd name="connsiteY7" fmla="*/ 555172 h 1534264"/>
              <a:gd name="connsiteX8" fmla="*/ 5845630 w 5845630"/>
              <a:gd name="connsiteY8" fmla="*/ 16329 h 1534264"/>
              <a:gd name="connsiteX0" fmla="*/ 0 w 5845630"/>
              <a:gd name="connsiteY0" fmla="*/ 0 h 1534345"/>
              <a:gd name="connsiteX1" fmla="*/ 669473 w 5845630"/>
              <a:gd name="connsiteY1" fmla="*/ 457201 h 1534345"/>
              <a:gd name="connsiteX2" fmla="*/ 1289958 w 5845630"/>
              <a:gd name="connsiteY2" fmla="*/ 1453243 h 1534345"/>
              <a:gd name="connsiteX3" fmla="*/ 1975758 w 5845630"/>
              <a:gd name="connsiteY3" fmla="*/ 1143000 h 1534345"/>
              <a:gd name="connsiteX4" fmla="*/ 2857501 w 5845630"/>
              <a:gd name="connsiteY4" fmla="*/ 1469573 h 1534345"/>
              <a:gd name="connsiteX5" fmla="*/ 3526972 w 5845630"/>
              <a:gd name="connsiteY5" fmla="*/ 1175657 h 1534345"/>
              <a:gd name="connsiteX6" fmla="*/ 4278087 w 5845630"/>
              <a:gd name="connsiteY6" fmla="*/ 1518557 h 1534345"/>
              <a:gd name="connsiteX7" fmla="*/ 5094515 w 5845630"/>
              <a:gd name="connsiteY7" fmla="*/ 555172 h 1534345"/>
              <a:gd name="connsiteX8" fmla="*/ 5845630 w 5845630"/>
              <a:gd name="connsiteY8" fmla="*/ 16329 h 1534345"/>
              <a:gd name="connsiteX0" fmla="*/ 0 w 5845630"/>
              <a:gd name="connsiteY0" fmla="*/ 0 h 1534345"/>
              <a:gd name="connsiteX1" fmla="*/ 669473 w 5845630"/>
              <a:gd name="connsiteY1" fmla="*/ 457201 h 1534345"/>
              <a:gd name="connsiteX2" fmla="*/ 1289958 w 5845630"/>
              <a:gd name="connsiteY2" fmla="*/ 1453243 h 1534345"/>
              <a:gd name="connsiteX3" fmla="*/ 1975758 w 5845630"/>
              <a:gd name="connsiteY3" fmla="*/ 1143000 h 1534345"/>
              <a:gd name="connsiteX4" fmla="*/ 2857501 w 5845630"/>
              <a:gd name="connsiteY4" fmla="*/ 1469573 h 1534345"/>
              <a:gd name="connsiteX5" fmla="*/ 3526972 w 5845630"/>
              <a:gd name="connsiteY5" fmla="*/ 1175657 h 1534345"/>
              <a:gd name="connsiteX6" fmla="*/ 4278087 w 5845630"/>
              <a:gd name="connsiteY6" fmla="*/ 1518557 h 1534345"/>
              <a:gd name="connsiteX7" fmla="*/ 5094515 w 5845630"/>
              <a:gd name="connsiteY7" fmla="*/ 555172 h 1534345"/>
              <a:gd name="connsiteX8" fmla="*/ 5845630 w 5845630"/>
              <a:gd name="connsiteY8" fmla="*/ 16329 h 1534345"/>
              <a:gd name="connsiteX0" fmla="*/ 0 w 5845630"/>
              <a:gd name="connsiteY0" fmla="*/ 0 h 1518453"/>
              <a:gd name="connsiteX1" fmla="*/ 669473 w 5845630"/>
              <a:gd name="connsiteY1" fmla="*/ 457201 h 1518453"/>
              <a:gd name="connsiteX2" fmla="*/ 1289958 w 5845630"/>
              <a:gd name="connsiteY2" fmla="*/ 1453243 h 1518453"/>
              <a:gd name="connsiteX3" fmla="*/ 1975758 w 5845630"/>
              <a:gd name="connsiteY3" fmla="*/ 1143000 h 1518453"/>
              <a:gd name="connsiteX4" fmla="*/ 2857501 w 5845630"/>
              <a:gd name="connsiteY4" fmla="*/ 1469573 h 1518453"/>
              <a:gd name="connsiteX5" fmla="*/ 3526972 w 5845630"/>
              <a:gd name="connsiteY5" fmla="*/ 1175657 h 1518453"/>
              <a:gd name="connsiteX6" fmla="*/ 4261758 w 5845630"/>
              <a:gd name="connsiteY6" fmla="*/ 1502228 h 1518453"/>
              <a:gd name="connsiteX7" fmla="*/ 5094515 w 5845630"/>
              <a:gd name="connsiteY7" fmla="*/ 555172 h 1518453"/>
              <a:gd name="connsiteX8" fmla="*/ 5845630 w 5845630"/>
              <a:gd name="connsiteY8" fmla="*/ 16329 h 1518453"/>
              <a:gd name="connsiteX0" fmla="*/ 0 w 5845630"/>
              <a:gd name="connsiteY0" fmla="*/ 0 h 1502295"/>
              <a:gd name="connsiteX1" fmla="*/ 669473 w 5845630"/>
              <a:gd name="connsiteY1" fmla="*/ 457201 h 1502295"/>
              <a:gd name="connsiteX2" fmla="*/ 1289958 w 5845630"/>
              <a:gd name="connsiteY2" fmla="*/ 1453243 h 1502295"/>
              <a:gd name="connsiteX3" fmla="*/ 1975758 w 5845630"/>
              <a:gd name="connsiteY3" fmla="*/ 1143000 h 1502295"/>
              <a:gd name="connsiteX4" fmla="*/ 2857501 w 5845630"/>
              <a:gd name="connsiteY4" fmla="*/ 1469573 h 1502295"/>
              <a:gd name="connsiteX5" fmla="*/ 3526972 w 5845630"/>
              <a:gd name="connsiteY5" fmla="*/ 1175657 h 1502295"/>
              <a:gd name="connsiteX6" fmla="*/ 4261758 w 5845630"/>
              <a:gd name="connsiteY6" fmla="*/ 1502228 h 1502295"/>
              <a:gd name="connsiteX7" fmla="*/ 5094515 w 5845630"/>
              <a:gd name="connsiteY7" fmla="*/ 555172 h 1502295"/>
              <a:gd name="connsiteX8" fmla="*/ 5845630 w 5845630"/>
              <a:gd name="connsiteY8" fmla="*/ 16329 h 1502295"/>
              <a:gd name="connsiteX0" fmla="*/ 0 w 5845630"/>
              <a:gd name="connsiteY0" fmla="*/ 0 h 1519733"/>
              <a:gd name="connsiteX1" fmla="*/ 669473 w 5845630"/>
              <a:gd name="connsiteY1" fmla="*/ 457201 h 1519733"/>
              <a:gd name="connsiteX2" fmla="*/ 1289958 w 5845630"/>
              <a:gd name="connsiteY2" fmla="*/ 1453243 h 1519733"/>
              <a:gd name="connsiteX3" fmla="*/ 1975758 w 5845630"/>
              <a:gd name="connsiteY3" fmla="*/ 1143000 h 1519733"/>
              <a:gd name="connsiteX4" fmla="*/ 2857501 w 5845630"/>
              <a:gd name="connsiteY4" fmla="*/ 1469573 h 1519733"/>
              <a:gd name="connsiteX5" fmla="*/ 3575958 w 5845630"/>
              <a:gd name="connsiteY5" fmla="*/ 1191986 h 1519733"/>
              <a:gd name="connsiteX6" fmla="*/ 4261758 w 5845630"/>
              <a:gd name="connsiteY6" fmla="*/ 1502228 h 1519733"/>
              <a:gd name="connsiteX7" fmla="*/ 5094515 w 5845630"/>
              <a:gd name="connsiteY7" fmla="*/ 555172 h 1519733"/>
              <a:gd name="connsiteX8" fmla="*/ 5845630 w 5845630"/>
              <a:gd name="connsiteY8" fmla="*/ 16329 h 1519733"/>
              <a:gd name="connsiteX0" fmla="*/ 0 w 5845630"/>
              <a:gd name="connsiteY0" fmla="*/ 0 h 1502385"/>
              <a:gd name="connsiteX1" fmla="*/ 669473 w 5845630"/>
              <a:gd name="connsiteY1" fmla="*/ 457201 h 1502385"/>
              <a:gd name="connsiteX2" fmla="*/ 1289958 w 5845630"/>
              <a:gd name="connsiteY2" fmla="*/ 1453243 h 1502385"/>
              <a:gd name="connsiteX3" fmla="*/ 1975758 w 5845630"/>
              <a:gd name="connsiteY3" fmla="*/ 1143000 h 1502385"/>
              <a:gd name="connsiteX4" fmla="*/ 2857501 w 5845630"/>
              <a:gd name="connsiteY4" fmla="*/ 1469573 h 1502385"/>
              <a:gd name="connsiteX5" fmla="*/ 3575958 w 5845630"/>
              <a:gd name="connsiteY5" fmla="*/ 1191986 h 1502385"/>
              <a:gd name="connsiteX6" fmla="*/ 4261758 w 5845630"/>
              <a:gd name="connsiteY6" fmla="*/ 1502228 h 1502385"/>
              <a:gd name="connsiteX7" fmla="*/ 5094515 w 5845630"/>
              <a:gd name="connsiteY7" fmla="*/ 555172 h 1502385"/>
              <a:gd name="connsiteX8" fmla="*/ 5845630 w 5845630"/>
              <a:gd name="connsiteY8" fmla="*/ 16329 h 1502385"/>
              <a:gd name="connsiteX0" fmla="*/ 0 w 5845630"/>
              <a:gd name="connsiteY0" fmla="*/ 0 h 1502385"/>
              <a:gd name="connsiteX1" fmla="*/ 669473 w 5845630"/>
              <a:gd name="connsiteY1" fmla="*/ 457201 h 1502385"/>
              <a:gd name="connsiteX2" fmla="*/ 1289958 w 5845630"/>
              <a:gd name="connsiteY2" fmla="*/ 1453243 h 1502385"/>
              <a:gd name="connsiteX3" fmla="*/ 1975758 w 5845630"/>
              <a:gd name="connsiteY3" fmla="*/ 1143000 h 1502385"/>
              <a:gd name="connsiteX4" fmla="*/ 2743201 w 5845630"/>
              <a:gd name="connsiteY4" fmla="*/ 1469573 h 1502385"/>
              <a:gd name="connsiteX5" fmla="*/ 3575958 w 5845630"/>
              <a:gd name="connsiteY5" fmla="*/ 1191986 h 1502385"/>
              <a:gd name="connsiteX6" fmla="*/ 4261758 w 5845630"/>
              <a:gd name="connsiteY6" fmla="*/ 1502228 h 1502385"/>
              <a:gd name="connsiteX7" fmla="*/ 5094515 w 5845630"/>
              <a:gd name="connsiteY7" fmla="*/ 555172 h 1502385"/>
              <a:gd name="connsiteX8" fmla="*/ 5845630 w 5845630"/>
              <a:gd name="connsiteY8" fmla="*/ 16329 h 1502385"/>
              <a:gd name="connsiteX0" fmla="*/ 0 w 5845630"/>
              <a:gd name="connsiteY0" fmla="*/ 0 h 1502385"/>
              <a:gd name="connsiteX1" fmla="*/ 669473 w 5845630"/>
              <a:gd name="connsiteY1" fmla="*/ 457201 h 1502385"/>
              <a:gd name="connsiteX2" fmla="*/ 1289958 w 5845630"/>
              <a:gd name="connsiteY2" fmla="*/ 1453243 h 1502385"/>
              <a:gd name="connsiteX3" fmla="*/ 1975758 w 5845630"/>
              <a:gd name="connsiteY3" fmla="*/ 1143000 h 1502385"/>
              <a:gd name="connsiteX4" fmla="*/ 2743201 w 5845630"/>
              <a:gd name="connsiteY4" fmla="*/ 1469573 h 1502385"/>
              <a:gd name="connsiteX5" fmla="*/ 3575958 w 5845630"/>
              <a:gd name="connsiteY5" fmla="*/ 1191986 h 1502385"/>
              <a:gd name="connsiteX6" fmla="*/ 4261758 w 5845630"/>
              <a:gd name="connsiteY6" fmla="*/ 1502228 h 1502385"/>
              <a:gd name="connsiteX7" fmla="*/ 5094515 w 5845630"/>
              <a:gd name="connsiteY7" fmla="*/ 555172 h 1502385"/>
              <a:gd name="connsiteX8" fmla="*/ 5845630 w 5845630"/>
              <a:gd name="connsiteY8" fmla="*/ 16329 h 1502385"/>
              <a:gd name="connsiteX0" fmla="*/ 0 w 5845630"/>
              <a:gd name="connsiteY0" fmla="*/ 0 h 1502383"/>
              <a:gd name="connsiteX1" fmla="*/ 669473 w 5845630"/>
              <a:gd name="connsiteY1" fmla="*/ 457201 h 1502383"/>
              <a:gd name="connsiteX2" fmla="*/ 1289958 w 5845630"/>
              <a:gd name="connsiteY2" fmla="*/ 1453243 h 1502383"/>
              <a:gd name="connsiteX3" fmla="*/ 1975758 w 5845630"/>
              <a:gd name="connsiteY3" fmla="*/ 1143000 h 1502383"/>
              <a:gd name="connsiteX4" fmla="*/ 2792187 w 5845630"/>
              <a:gd name="connsiteY4" fmla="*/ 1485902 h 1502383"/>
              <a:gd name="connsiteX5" fmla="*/ 3575958 w 5845630"/>
              <a:gd name="connsiteY5" fmla="*/ 1191986 h 1502383"/>
              <a:gd name="connsiteX6" fmla="*/ 4261758 w 5845630"/>
              <a:gd name="connsiteY6" fmla="*/ 1502228 h 1502383"/>
              <a:gd name="connsiteX7" fmla="*/ 5094515 w 5845630"/>
              <a:gd name="connsiteY7" fmla="*/ 555172 h 1502383"/>
              <a:gd name="connsiteX8" fmla="*/ 5845630 w 5845630"/>
              <a:gd name="connsiteY8" fmla="*/ 16329 h 1502383"/>
              <a:gd name="connsiteX0" fmla="*/ 0 w 5845630"/>
              <a:gd name="connsiteY0" fmla="*/ 0 h 1521866"/>
              <a:gd name="connsiteX1" fmla="*/ 669473 w 5845630"/>
              <a:gd name="connsiteY1" fmla="*/ 457201 h 1521866"/>
              <a:gd name="connsiteX2" fmla="*/ 1289958 w 5845630"/>
              <a:gd name="connsiteY2" fmla="*/ 1453243 h 1521866"/>
              <a:gd name="connsiteX3" fmla="*/ 1975758 w 5845630"/>
              <a:gd name="connsiteY3" fmla="*/ 1143000 h 1521866"/>
              <a:gd name="connsiteX4" fmla="*/ 2792187 w 5845630"/>
              <a:gd name="connsiteY4" fmla="*/ 1485902 h 1521866"/>
              <a:gd name="connsiteX5" fmla="*/ 3575958 w 5845630"/>
              <a:gd name="connsiteY5" fmla="*/ 1191986 h 1521866"/>
              <a:gd name="connsiteX6" fmla="*/ 4261758 w 5845630"/>
              <a:gd name="connsiteY6" fmla="*/ 1502228 h 1521866"/>
              <a:gd name="connsiteX7" fmla="*/ 5078186 w 5845630"/>
              <a:gd name="connsiteY7" fmla="*/ 506186 h 1521866"/>
              <a:gd name="connsiteX8" fmla="*/ 5845630 w 5845630"/>
              <a:gd name="connsiteY8" fmla="*/ 16329 h 1521866"/>
              <a:gd name="connsiteX0" fmla="*/ 0 w 5845630"/>
              <a:gd name="connsiteY0" fmla="*/ 0 h 1502825"/>
              <a:gd name="connsiteX1" fmla="*/ 669473 w 5845630"/>
              <a:gd name="connsiteY1" fmla="*/ 457201 h 1502825"/>
              <a:gd name="connsiteX2" fmla="*/ 1289958 w 5845630"/>
              <a:gd name="connsiteY2" fmla="*/ 1453243 h 1502825"/>
              <a:gd name="connsiteX3" fmla="*/ 1975758 w 5845630"/>
              <a:gd name="connsiteY3" fmla="*/ 1143000 h 1502825"/>
              <a:gd name="connsiteX4" fmla="*/ 2792187 w 5845630"/>
              <a:gd name="connsiteY4" fmla="*/ 1485902 h 1502825"/>
              <a:gd name="connsiteX5" fmla="*/ 3575958 w 5845630"/>
              <a:gd name="connsiteY5" fmla="*/ 1191986 h 1502825"/>
              <a:gd name="connsiteX6" fmla="*/ 4261758 w 5845630"/>
              <a:gd name="connsiteY6" fmla="*/ 1502228 h 1502825"/>
              <a:gd name="connsiteX7" fmla="*/ 5078186 w 5845630"/>
              <a:gd name="connsiteY7" fmla="*/ 506186 h 1502825"/>
              <a:gd name="connsiteX8" fmla="*/ 5845630 w 5845630"/>
              <a:gd name="connsiteY8" fmla="*/ 16329 h 1502825"/>
              <a:gd name="connsiteX0" fmla="*/ 0 w 5845630"/>
              <a:gd name="connsiteY0" fmla="*/ 0 h 1525599"/>
              <a:gd name="connsiteX1" fmla="*/ 669473 w 5845630"/>
              <a:gd name="connsiteY1" fmla="*/ 457201 h 1525599"/>
              <a:gd name="connsiteX2" fmla="*/ 1289958 w 5845630"/>
              <a:gd name="connsiteY2" fmla="*/ 1453243 h 1525599"/>
              <a:gd name="connsiteX3" fmla="*/ 1975758 w 5845630"/>
              <a:gd name="connsiteY3" fmla="*/ 1143000 h 1525599"/>
              <a:gd name="connsiteX4" fmla="*/ 2792187 w 5845630"/>
              <a:gd name="connsiteY4" fmla="*/ 1485902 h 1525599"/>
              <a:gd name="connsiteX5" fmla="*/ 3575958 w 5845630"/>
              <a:gd name="connsiteY5" fmla="*/ 1191986 h 1525599"/>
              <a:gd name="connsiteX6" fmla="*/ 4261758 w 5845630"/>
              <a:gd name="connsiteY6" fmla="*/ 1502228 h 1525599"/>
              <a:gd name="connsiteX7" fmla="*/ 5019193 w 5845630"/>
              <a:gd name="connsiteY7" fmla="*/ 427528 h 1525599"/>
              <a:gd name="connsiteX8" fmla="*/ 5845630 w 5845630"/>
              <a:gd name="connsiteY8" fmla="*/ 16329 h 1525599"/>
              <a:gd name="connsiteX0" fmla="*/ 0 w 5619489"/>
              <a:gd name="connsiteY0" fmla="*/ 0 h 1525599"/>
              <a:gd name="connsiteX1" fmla="*/ 669473 w 5619489"/>
              <a:gd name="connsiteY1" fmla="*/ 457201 h 1525599"/>
              <a:gd name="connsiteX2" fmla="*/ 1289958 w 5619489"/>
              <a:gd name="connsiteY2" fmla="*/ 1453243 h 1525599"/>
              <a:gd name="connsiteX3" fmla="*/ 1975758 w 5619489"/>
              <a:gd name="connsiteY3" fmla="*/ 1143000 h 1525599"/>
              <a:gd name="connsiteX4" fmla="*/ 2792187 w 5619489"/>
              <a:gd name="connsiteY4" fmla="*/ 1485902 h 1525599"/>
              <a:gd name="connsiteX5" fmla="*/ 3575958 w 5619489"/>
              <a:gd name="connsiteY5" fmla="*/ 1191986 h 1525599"/>
              <a:gd name="connsiteX6" fmla="*/ 4261758 w 5619489"/>
              <a:gd name="connsiteY6" fmla="*/ 1502228 h 1525599"/>
              <a:gd name="connsiteX7" fmla="*/ 5019193 w 5619489"/>
              <a:gd name="connsiteY7" fmla="*/ 427528 h 1525599"/>
              <a:gd name="connsiteX8" fmla="*/ 5619489 w 5619489"/>
              <a:gd name="connsiteY8" fmla="*/ 6496 h 1525599"/>
              <a:gd name="connsiteX0" fmla="*/ 0 w 5619489"/>
              <a:gd name="connsiteY0" fmla="*/ 0 h 1525599"/>
              <a:gd name="connsiteX1" fmla="*/ 669473 w 5619489"/>
              <a:gd name="connsiteY1" fmla="*/ 457201 h 1525599"/>
              <a:gd name="connsiteX2" fmla="*/ 1289958 w 5619489"/>
              <a:gd name="connsiteY2" fmla="*/ 1453243 h 1525599"/>
              <a:gd name="connsiteX3" fmla="*/ 1975758 w 5619489"/>
              <a:gd name="connsiteY3" fmla="*/ 1143000 h 1525599"/>
              <a:gd name="connsiteX4" fmla="*/ 2792187 w 5619489"/>
              <a:gd name="connsiteY4" fmla="*/ 1485902 h 1525599"/>
              <a:gd name="connsiteX5" fmla="*/ 3575958 w 5619489"/>
              <a:gd name="connsiteY5" fmla="*/ 1191986 h 1525599"/>
              <a:gd name="connsiteX6" fmla="*/ 4261758 w 5619489"/>
              <a:gd name="connsiteY6" fmla="*/ 1502228 h 1525599"/>
              <a:gd name="connsiteX7" fmla="*/ 5019193 w 5619489"/>
              <a:gd name="connsiteY7" fmla="*/ 427528 h 1525599"/>
              <a:gd name="connsiteX8" fmla="*/ 5619489 w 5619489"/>
              <a:gd name="connsiteY8" fmla="*/ 6496 h 1525599"/>
              <a:gd name="connsiteX0" fmla="*/ 0 w 5570328"/>
              <a:gd name="connsiteY0" fmla="*/ 32833 h 1558432"/>
              <a:gd name="connsiteX1" fmla="*/ 669473 w 5570328"/>
              <a:gd name="connsiteY1" fmla="*/ 490034 h 1558432"/>
              <a:gd name="connsiteX2" fmla="*/ 1289958 w 5570328"/>
              <a:gd name="connsiteY2" fmla="*/ 1486076 h 1558432"/>
              <a:gd name="connsiteX3" fmla="*/ 1975758 w 5570328"/>
              <a:gd name="connsiteY3" fmla="*/ 1175833 h 1558432"/>
              <a:gd name="connsiteX4" fmla="*/ 2792187 w 5570328"/>
              <a:gd name="connsiteY4" fmla="*/ 1518735 h 1558432"/>
              <a:gd name="connsiteX5" fmla="*/ 3575958 w 5570328"/>
              <a:gd name="connsiteY5" fmla="*/ 1224819 h 1558432"/>
              <a:gd name="connsiteX6" fmla="*/ 4261758 w 5570328"/>
              <a:gd name="connsiteY6" fmla="*/ 1535061 h 1558432"/>
              <a:gd name="connsiteX7" fmla="*/ 5019193 w 5570328"/>
              <a:gd name="connsiteY7" fmla="*/ 460361 h 1558432"/>
              <a:gd name="connsiteX8" fmla="*/ 5570328 w 5570328"/>
              <a:gd name="connsiteY8" fmla="*/ 0 h 1558432"/>
              <a:gd name="connsiteX0" fmla="*/ 0 w 5570328"/>
              <a:gd name="connsiteY0" fmla="*/ 32833 h 1558432"/>
              <a:gd name="connsiteX1" fmla="*/ 669473 w 5570328"/>
              <a:gd name="connsiteY1" fmla="*/ 490034 h 1558432"/>
              <a:gd name="connsiteX2" fmla="*/ 1289958 w 5570328"/>
              <a:gd name="connsiteY2" fmla="*/ 1486076 h 1558432"/>
              <a:gd name="connsiteX3" fmla="*/ 1975758 w 5570328"/>
              <a:gd name="connsiteY3" fmla="*/ 1175833 h 1558432"/>
              <a:gd name="connsiteX4" fmla="*/ 2792187 w 5570328"/>
              <a:gd name="connsiteY4" fmla="*/ 1518735 h 1558432"/>
              <a:gd name="connsiteX5" fmla="*/ 3575958 w 5570328"/>
              <a:gd name="connsiteY5" fmla="*/ 1224819 h 1558432"/>
              <a:gd name="connsiteX6" fmla="*/ 4261758 w 5570328"/>
              <a:gd name="connsiteY6" fmla="*/ 1535061 h 1558432"/>
              <a:gd name="connsiteX7" fmla="*/ 5019193 w 5570328"/>
              <a:gd name="connsiteY7" fmla="*/ 460361 h 1558432"/>
              <a:gd name="connsiteX8" fmla="*/ 5570328 w 5570328"/>
              <a:gd name="connsiteY8" fmla="*/ 0 h 1558432"/>
              <a:gd name="connsiteX0" fmla="*/ 0 w 5570328"/>
              <a:gd name="connsiteY0" fmla="*/ 32833 h 1558432"/>
              <a:gd name="connsiteX1" fmla="*/ 669473 w 5570328"/>
              <a:gd name="connsiteY1" fmla="*/ 490034 h 1558432"/>
              <a:gd name="connsiteX2" fmla="*/ 1289958 w 5570328"/>
              <a:gd name="connsiteY2" fmla="*/ 1486076 h 1558432"/>
              <a:gd name="connsiteX3" fmla="*/ 1975758 w 5570328"/>
              <a:gd name="connsiteY3" fmla="*/ 1175833 h 1558432"/>
              <a:gd name="connsiteX4" fmla="*/ 2792187 w 5570328"/>
              <a:gd name="connsiteY4" fmla="*/ 1518735 h 1558432"/>
              <a:gd name="connsiteX5" fmla="*/ 3575958 w 5570328"/>
              <a:gd name="connsiteY5" fmla="*/ 1224819 h 1558432"/>
              <a:gd name="connsiteX6" fmla="*/ 4261758 w 5570328"/>
              <a:gd name="connsiteY6" fmla="*/ 1535061 h 1558432"/>
              <a:gd name="connsiteX7" fmla="*/ 5019193 w 5570328"/>
              <a:gd name="connsiteY7" fmla="*/ 460361 h 1558432"/>
              <a:gd name="connsiteX8" fmla="*/ 5570328 w 5570328"/>
              <a:gd name="connsiteY8" fmla="*/ 0 h 1558432"/>
              <a:gd name="connsiteX0" fmla="*/ 0 w 5570328"/>
              <a:gd name="connsiteY0" fmla="*/ 32833 h 1558432"/>
              <a:gd name="connsiteX1" fmla="*/ 669473 w 5570328"/>
              <a:gd name="connsiteY1" fmla="*/ 490034 h 1558432"/>
              <a:gd name="connsiteX2" fmla="*/ 1289958 w 5570328"/>
              <a:gd name="connsiteY2" fmla="*/ 1486076 h 1558432"/>
              <a:gd name="connsiteX3" fmla="*/ 1975758 w 5570328"/>
              <a:gd name="connsiteY3" fmla="*/ 1175833 h 1558432"/>
              <a:gd name="connsiteX4" fmla="*/ 2792187 w 5570328"/>
              <a:gd name="connsiteY4" fmla="*/ 1518735 h 1558432"/>
              <a:gd name="connsiteX5" fmla="*/ 3575958 w 5570328"/>
              <a:gd name="connsiteY5" fmla="*/ 1224819 h 1558432"/>
              <a:gd name="connsiteX6" fmla="*/ 4261758 w 5570328"/>
              <a:gd name="connsiteY6" fmla="*/ 1535061 h 1558432"/>
              <a:gd name="connsiteX7" fmla="*/ 5019193 w 5570328"/>
              <a:gd name="connsiteY7" fmla="*/ 460361 h 1558432"/>
              <a:gd name="connsiteX8" fmla="*/ 5570328 w 5570328"/>
              <a:gd name="connsiteY8" fmla="*/ 0 h 1558432"/>
              <a:gd name="connsiteX0" fmla="*/ 0 w 5570328"/>
              <a:gd name="connsiteY0" fmla="*/ 32833 h 1518877"/>
              <a:gd name="connsiteX1" fmla="*/ 669473 w 5570328"/>
              <a:gd name="connsiteY1" fmla="*/ 490034 h 1518877"/>
              <a:gd name="connsiteX2" fmla="*/ 1289958 w 5570328"/>
              <a:gd name="connsiteY2" fmla="*/ 1486076 h 1518877"/>
              <a:gd name="connsiteX3" fmla="*/ 1975758 w 5570328"/>
              <a:gd name="connsiteY3" fmla="*/ 1175833 h 1518877"/>
              <a:gd name="connsiteX4" fmla="*/ 2792187 w 5570328"/>
              <a:gd name="connsiteY4" fmla="*/ 1518735 h 1518877"/>
              <a:gd name="connsiteX5" fmla="*/ 3575958 w 5570328"/>
              <a:gd name="connsiteY5" fmla="*/ 1224819 h 1518877"/>
              <a:gd name="connsiteX6" fmla="*/ 4379745 w 5570328"/>
              <a:gd name="connsiteY6" fmla="*/ 1466235 h 1518877"/>
              <a:gd name="connsiteX7" fmla="*/ 5019193 w 5570328"/>
              <a:gd name="connsiteY7" fmla="*/ 460361 h 1518877"/>
              <a:gd name="connsiteX8" fmla="*/ 5570328 w 5570328"/>
              <a:gd name="connsiteY8" fmla="*/ 0 h 1518877"/>
              <a:gd name="connsiteX0" fmla="*/ 0 w 5570328"/>
              <a:gd name="connsiteY0" fmla="*/ 32833 h 1518877"/>
              <a:gd name="connsiteX1" fmla="*/ 669473 w 5570328"/>
              <a:gd name="connsiteY1" fmla="*/ 490034 h 1518877"/>
              <a:gd name="connsiteX2" fmla="*/ 1289958 w 5570328"/>
              <a:gd name="connsiteY2" fmla="*/ 1486076 h 1518877"/>
              <a:gd name="connsiteX3" fmla="*/ 1975758 w 5570328"/>
              <a:gd name="connsiteY3" fmla="*/ 1175833 h 1518877"/>
              <a:gd name="connsiteX4" fmla="*/ 2792187 w 5570328"/>
              <a:gd name="connsiteY4" fmla="*/ 1518735 h 1518877"/>
              <a:gd name="connsiteX5" fmla="*/ 3575958 w 5570328"/>
              <a:gd name="connsiteY5" fmla="*/ 1224819 h 1518877"/>
              <a:gd name="connsiteX6" fmla="*/ 4379745 w 5570328"/>
              <a:gd name="connsiteY6" fmla="*/ 1466235 h 1518877"/>
              <a:gd name="connsiteX7" fmla="*/ 4970031 w 5570328"/>
              <a:gd name="connsiteY7" fmla="*/ 548851 h 1518877"/>
              <a:gd name="connsiteX8" fmla="*/ 5570328 w 5570328"/>
              <a:gd name="connsiteY8" fmla="*/ 0 h 1518877"/>
              <a:gd name="connsiteX0" fmla="*/ 0 w 5570328"/>
              <a:gd name="connsiteY0" fmla="*/ 32833 h 1518877"/>
              <a:gd name="connsiteX1" fmla="*/ 669473 w 5570328"/>
              <a:gd name="connsiteY1" fmla="*/ 490034 h 1518877"/>
              <a:gd name="connsiteX2" fmla="*/ 1289958 w 5570328"/>
              <a:gd name="connsiteY2" fmla="*/ 1486076 h 1518877"/>
              <a:gd name="connsiteX3" fmla="*/ 1975758 w 5570328"/>
              <a:gd name="connsiteY3" fmla="*/ 1175833 h 1518877"/>
              <a:gd name="connsiteX4" fmla="*/ 2792187 w 5570328"/>
              <a:gd name="connsiteY4" fmla="*/ 1518735 h 1518877"/>
              <a:gd name="connsiteX5" fmla="*/ 3575958 w 5570328"/>
              <a:gd name="connsiteY5" fmla="*/ 1224819 h 1518877"/>
              <a:gd name="connsiteX6" fmla="*/ 4379745 w 5570328"/>
              <a:gd name="connsiteY6" fmla="*/ 1466235 h 1518877"/>
              <a:gd name="connsiteX7" fmla="*/ 4970031 w 5570328"/>
              <a:gd name="connsiteY7" fmla="*/ 548851 h 1518877"/>
              <a:gd name="connsiteX8" fmla="*/ 5570328 w 5570328"/>
              <a:gd name="connsiteY8" fmla="*/ 0 h 1518877"/>
              <a:gd name="connsiteX0" fmla="*/ 0 w 5570328"/>
              <a:gd name="connsiteY0" fmla="*/ 32833 h 1518877"/>
              <a:gd name="connsiteX1" fmla="*/ 669473 w 5570328"/>
              <a:gd name="connsiteY1" fmla="*/ 490034 h 1518877"/>
              <a:gd name="connsiteX2" fmla="*/ 1289958 w 5570328"/>
              <a:gd name="connsiteY2" fmla="*/ 1486076 h 1518877"/>
              <a:gd name="connsiteX3" fmla="*/ 1975758 w 5570328"/>
              <a:gd name="connsiteY3" fmla="*/ 1175833 h 1518877"/>
              <a:gd name="connsiteX4" fmla="*/ 2792187 w 5570328"/>
              <a:gd name="connsiteY4" fmla="*/ 1518735 h 1518877"/>
              <a:gd name="connsiteX5" fmla="*/ 3575958 w 5570328"/>
              <a:gd name="connsiteY5" fmla="*/ 1224819 h 1518877"/>
              <a:gd name="connsiteX6" fmla="*/ 4379745 w 5570328"/>
              <a:gd name="connsiteY6" fmla="*/ 1466235 h 1518877"/>
              <a:gd name="connsiteX7" fmla="*/ 4970031 w 5570328"/>
              <a:gd name="connsiteY7" fmla="*/ 548851 h 1518877"/>
              <a:gd name="connsiteX8" fmla="*/ 5570328 w 5570328"/>
              <a:gd name="connsiteY8" fmla="*/ 0 h 1518877"/>
              <a:gd name="connsiteX0" fmla="*/ 0 w 5570328"/>
              <a:gd name="connsiteY0" fmla="*/ 32833 h 1518877"/>
              <a:gd name="connsiteX1" fmla="*/ 669473 w 5570328"/>
              <a:gd name="connsiteY1" fmla="*/ 490034 h 1518877"/>
              <a:gd name="connsiteX2" fmla="*/ 1289958 w 5570328"/>
              <a:gd name="connsiteY2" fmla="*/ 1486076 h 1518877"/>
              <a:gd name="connsiteX3" fmla="*/ 1975758 w 5570328"/>
              <a:gd name="connsiteY3" fmla="*/ 1175833 h 1518877"/>
              <a:gd name="connsiteX4" fmla="*/ 2792187 w 5570328"/>
              <a:gd name="connsiteY4" fmla="*/ 1518735 h 1518877"/>
              <a:gd name="connsiteX5" fmla="*/ 3575958 w 5570328"/>
              <a:gd name="connsiteY5" fmla="*/ 1224819 h 1518877"/>
              <a:gd name="connsiteX6" fmla="*/ 4379745 w 5570328"/>
              <a:gd name="connsiteY6" fmla="*/ 1466235 h 1518877"/>
              <a:gd name="connsiteX7" fmla="*/ 4970031 w 5570328"/>
              <a:gd name="connsiteY7" fmla="*/ 548851 h 1518877"/>
              <a:gd name="connsiteX8" fmla="*/ 5570328 w 5570328"/>
              <a:gd name="connsiteY8" fmla="*/ 0 h 1518877"/>
              <a:gd name="connsiteX0" fmla="*/ 0 w 5570328"/>
              <a:gd name="connsiteY0" fmla="*/ 32833 h 1518877"/>
              <a:gd name="connsiteX1" fmla="*/ 669473 w 5570328"/>
              <a:gd name="connsiteY1" fmla="*/ 490034 h 1518877"/>
              <a:gd name="connsiteX2" fmla="*/ 1289958 w 5570328"/>
              <a:gd name="connsiteY2" fmla="*/ 1486076 h 1518877"/>
              <a:gd name="connsiteX3" fmla="*/ 1975758 w 5570328"/>
              <a:gd name="connsiteY3" fmla="*/ 1175833 h 1518877"/>
              <a:gd name="connsiteX4" fmla="*/ 2792187 w 5570328"/>
              <a:gd name="connsiteY4" fmla="*/ 1518735 h 1518877"/>
              <a:gd name="connsiteX5" fmla="*/ 3575958 w 5570328"/>
              <a:gd name="connsiteY5" fmla="*/ 1224819 h 1518877"/>
              <a:gd name="connsiteX6" fmla="*/ 4379745 w 5570328"/>
              <a:gd name="connsiteY6" fmla="*/ 1466235 h 1518877"/>
              <a:gd name="connsiteX7" fmla="*/ 4970031 w 5570328"/>
              <a:gd name="connsiteY7" fmla="*/ 548851 h 1518877"/>
              <a:gd name="connsiteX8" fmla="*/ 5570328 w 5570328"/>
              <a:gd name="connsiteY8" fmla="*/ 0 h 1518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70328" h="1518877">
                <a:moveTo>
                  <a:pt x="0" y="32833"/>
                </a:moveTo>
                <a:cubicBezTo>
                  <a:pt x="224518" y="144412"/>
                  <a:pt x="454480" y="247827"/>
                  <a:pt x="669473" y="490034"/>
                </a:cubicBezTo>
                <a:cubicBezTo>
                  <a:pt x="884466" y="732241"/>
                  <a:pt x="974272" y="1469748"/>
                  <a:pt x="1289958" y="1486076"/>
                </a:cubicBezTo>
                <a:cubicBezTo>
                  <a:pt x="1605644" y="1502404"/>
                  <a:pt x="1725387" y="1170390"/>
                  <a:pt x="1975758" y="1175833"/>
                </a:cubicBezTo>
                <a:cubicBezTo>
                  <a:pt x="2226129" y="1181276"/>
                  <a:pt x="2492830" y="1526900"/>
                  <a:pt x="2792187" y="1518735"/>
                </a:cubicBezTo>
                <a:cubicBezTo>
                  <a:pt x="3091544" y="1510570"/>
                  <a:pt x="3311365" y="1233569"/>
                  <a:pt x="3575958" y="1224819"/>
                </a:cubicBezTo>
                <a:cubicBezTo>
                  <a:pt x="3840551" y="1216069"/>
                  <a:pt x="4147400" y="1578896"/>
                  <a:pt x="4379745" y="1466235"/>
                </a:cubicBezTo>
                <a:cubicBezTo>
                  <a:pt x="4612091" y="1353574"/>
                  <a:pt x="4814207" y="786669"/>
                  <a:pt x="4970031" y="548851"/>
                </a:cubicBezTo>
                <a:cubicBezTo>
                  <a:pt x="5125855" y="311033"/>
                  <a:pt x="5189065" y="212975"/>
                  <a:pt x="5570328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26E63874-6CF7-429B-AE45-F6936113495A}"/>
              </a:ext>
            </a:extLst>
          </p:cNvPr>
          <p:cNvSpPr/>
          <p:nvPr/>
        </p:nvSpPr>
        <p:spPr>
          <a:xfrm>
            <a:off x="2223681" y="2471981"/>
            <a:ext cx="5339442" cy="865431"/>
          </a:xfrm>
          <a:custGeom>
            <a:avLst/>
            <a:gdLst>
              <a:gd name="connsiteX0" fmla="*/ 0 w 5168049"/>
              <a:gd name="connsiteY0" fmla="*/ 140329 h 166334"/>
              <a:gd name="connsiteX1" fmla="*/ 800100 w 5168049"/>
              <a:gd name="connsiteY1" fmla="*/ 9701 h 166334"/>
              <a:gd name="connsiteX2" fmla="*/ 4506686 w 5168049"/>
              <a:gd name="connsiteY2" fmla="*/ 26029 h 166334"/>
              <a:gd name="connsiteX3" fmla="*/ 5127171 w 5168049"/>
              <a:gd name="connsiteY3" fmla="*/ 156658 h 166334"/>
              <a:gd name="connsiteX4" fmla="*/ 5110843 w 5168049"/>
              <a:gd name="connsiteY4" fmla="*/ 156658 h 166334"/>
              <a:gd name="connsiteX0" fmla="*/ 0 w 5388429"/>
              <a:gd name="connsiteY0" fmla="*/ 140329 h 189315"/>
              <a:gd name="connsiteX1" fmla="*/ 800100 w 5388429"/>
              <a:gd name="connsiteY1" fmla="*/ 9701 h 189315"/>
              <a:gd name="connsiteX2" fmla="*/ 4506686 w 5388429"/>
              <a:gd name="connsiteY2" fmla="*/ 26029 h 189315"/>
              <a:gd name="connsiteX3" fmla="*/ 5127171 w 5388429"/>
              <a:gd name="connsiteY3" fmla="*/ 156658 h 189315"/>
              <a:gd name="connsiteX4" fmla="*/ 5388429 w 5388429"/>
              <a:gd name="connsiteY4" fmla="*/ 189315 h 189315"/>
              <a:gd name="connsiteX0" fmla="*/ 0 w 5127171"/>
              <a:gd name="connsiteY0" fmla="*/ 140329 h 156658"/>
              <a:gd name="connsiteX1" fmla="*/ 800100 w 5127171"/>
              <a:gd name="connsiteY1" fmla="*/ 9701 h 156658"/>
              <a:gd name="connsiteX2" fmla="*/ 4506686 w 5127171"/>
              <a:gd name="connsiteY2" fmla="*/ 26029 h 156658"/>
              <a:gd name="connsiteX3" fmla="*/ 5127171 w 5127171"/>
              <a:gd name="connsiteY3" fmla="*/ 156658 h 156658"/>
              <a:gd name="connsiteX0" fmla="*/ 0 w 5470071"/>
              <a:gd name="connsiteY0" fmla="*/ 141010 h 173668"/>
              <a:gd name="connsiteX1" fmla="*/ 800100 w 5470071"/>
              <a:gd name="connsiteY1" fmla="*/ 10382 h 173668"/>
              <a:gd name="connsiteX2" fmla="*/ 4506686 w 5470071"/>
              <a:gd name="connsiteY2" fmla="*/ 26710 h 173668"/>
              <a:gd name="connsiteX3" fmla="*/ 5470071 w 5470071"/>
              <a:gd name="connsiteY3" fmla="*/ 173668 h 173668"/>
              <a:gd name="connsiteX0" fmla="*/ 0 w 5372099"/>
              <a:gd name="connsiteY0" fmla="*/ 140330 h 156660"/>
              <a:gd name="connsiteX1" fmla="*/ 800100 w 5372099"/>
              <a:gd name="connsiteY1" fmla="*/ 9702 h 156660"/>
              <a:gd name="connsiteX2" fmla="*/ 4506686 w 5372099"/>
              <a:gd name="connsiteY2" fmla="*/ 26030 h 156660"/>
              <a:gd name="connsiteX3" fmla="*/ 5372099 w 5372099"/>
              <a:gd name="connsiteY3" fmla="*/ 156660 h 156660"/>
              <a:gd name="connsiteX0" fmla="*/ 0 w 5372099"/>
              <a:gd name="connsiteY0" fmla="*/ 140330 h 156660"/>
              <a:gd name="connsiteX1" fmla="*/ 800100 w 5372099"/>
              <a:gd name="connsiteY1" fmla="*/ 9702 h 156660"/>
              <a:gd name="connsiteX2" fmla="*/ 4506686 w 5372099"/>
              <a:gd name="connsiteY2" fmla="*/ 26030 h 156660"/>
              <a:gd name="connsiteX3" fmla="*/ 5372099 w 5372099"/>
              <a:gd name="connsiteY3" fmla="*/ 156660 h 156660"/>
              <a:gd name="connsiteX0" fmla="*/ 0 w 5208813"/>
              <a:gd name="connsiteY0" fmla="*/ 105261 h 154248"/>
              <a:gd name="connsiteX1" fmla="*/ 636814 w 5208813"/>
              <a:gd name="connsiteY1" fmla="*/ 7290 h 154248"/>
              <a:gd name="connsiteX2" fmla="*/ 4343400 w 5208813"/>
              <a:gd name="connsiteY2" fmla="*/ 23618 h 154248"/>
              <a:gd name="connsiteX3" fmla="*/ 5208813 w 5208813"/>
              <a:gd name="connsiteY3" fmla="*/ 154248 h 154248"/>
              <a:gd name="connsiteX0" fmla="*/ 0 w 5339442"/>
              <a:gd name="connsiteY0" fmla="*/ 140329 h 156659"/>
              <a:gd name="connsiteX1" fmla="*/ 767443 w 5339442"/>
              <a:gd name="connsiteY1" fmla="*/ 9701 h 156659"/>
              <a:gd name="connsiteX2" fmla="*/ 4474029 w 5339442"/>
              <a:gd name="connsiteY2" fmla="*/ 26029 h 156659"/>
              <a:gd name="connsiteX3" fmla="*/ 5339442 w 5339442"/>
              <a:gd name="connsiteY3" fmla="*/ 156659 h 156659"/>
              <a:gd name="connsiteX0" fmla="*/ 0 w 5339442"/>
              <a:gd name="connsiteY0" fmla="*/ 140329 h 156659"/>
              <a:gd name="connsiteX1" fmla="*/ 767443 w 5339442"/>
              <a:gd name="connsiteY1" fmla="*/ 9701 h 156659"/>
              <a:gd name="connsiteX2" fmla="*/ 4474029 w 5339442"/>
              <a:gd name="connsiteY2" fmla="*/ 26029 h 156659"/>
              <a:gd name="connsiteX3" fmla="*/ 5339442 w 5339442"/>
              <a:gd name="connsiteY3" fmla="*/ 156659 h 156659"/>
              <a:gd name="connsiteX0" fmla="*/ 0 w 5339442"/>
              <a:gd name="connsiteY0" fmla="*/ 140329 h 156659"/>
              <a:gd name="connsiteX1" fmla="*/ 767443 w 5339442"/>
              <a:gd name="connsiteY1" fmla="*/ 9701 h 156659"/>
              <a:gd name="connsiteX2" fmla="*/ 4474029 w 5339442"/>
              <a:gd name="connsiteY2" fmla="*/ 26029 h 156659"/>
              <a:gd name="connsiteX3" fmla="*/ 5339442 w 5339442"/>
              <a:gd name="connsiteY3" fmla="*/ 156659 h 156659"/>
              <a:gd name="connsiteX0" fmla="*/ 0 w 5339442"/>
              <a:gd name="connsiteY0" fmla="*/ 140329 h 156659"/>
              <a:gd name="connsiteX1" fmla="*/ 767443 w 5339442"/>
              <a:gd name="connsiteY1" fmla="*/ 9701 h 156659"/>
              <a:gd name="connsiteX2" fmla="*/ 4474029 w 5339442"/>
              <a:gd name="connsiteY2" fmla="*/ 26029 h 156659"/>
              <a:gd name="connsiteX3" fmla="*/ 5339442 w 5339442"/>
              <a:gd name="connsiteY3" fmla="*/ 156659 h 156659"/>
              <a:gd name="connsiteX0" fmla="*/ 0 w 5339442"/>
              <a:gd name="connsiteY0" fmla="*/ 130628 h 146958"/>
              <a:gd name="connsiteX1" fmla="*/ 767443 w 5339442"/>
              <a:gd name="connsiteY1" fmla="*/ 0 h 146958"/>
              <a:gd name="connsiteX2" fmla="*/ 4474029 w 5339442"/>
              <a:gd name="connsiteY2" fmla="*/ 16328 h 146958"/>
              <a:gd name="connsiteX3" fmla="*/ 5339442 w 5339442"/>
              <a:gd name="connsiteY3" fmla="*/ 146958 h 146958"/>
              <a:gd name="connsiteX0" fmla="*/ 0 w 5339442"/>
              <a:gd name="connsiteY0" fmla="*/ 130628 h 146958"/>
              <a:gd name="connsiteX1" fmla="*/ 767443 w 5339442"/>
              <a:gd name="connsiteY1" fmla="*/ 0 h 146958"/>
              <a:gd name="connsiteX2" fmla="*/ 4474029 w 5339442"/>
              <a:gd name="connsiteY2" fmla="*/ 16328 h 146958"/>
              <a:gd name="connsiteX3" fmla="*/ 5339442 w 5339442"/>
              <a:gd name="connsiteY3" fmla="*/ 146958 h 146958"/>
              <a:gd name="connsiteX0" fmla="*/ 0 w 5339442"/>
              <a:gd name="connsiteY0" fmla="*/ 130628 h 146958"/>
              <a:gd name="connsiteX1" fmla="*/ 767443 w 5339442"/>
              <a:gd name="connsiteY1" fmla="*/ 0 h 146958"/>
              <a:gd name="connsiteX2" fmla="*/ 4474029 w 5339442"/>
              <a:gd name="connsiteY2" fmla="*/ 4711 h 146958"/>
              <a:gd name="connsiteX3" fmla="*/ 5339442 w 5339442"/>
              <a:gd name="connsiteY3" fmla="*/ 146958 h 146958"/>
              <a:gd name="connsiteX0" fmla="*/ 0 w 5339442"/>
              <a:gd name="connsiteY0" fmla="*/ 131320 h 147650"/>
              <a:gd name="connsiteX1" fmla="*/ 767443 w 5339442"/>
              <a:gd name="connsiteY1" fmla="*/ 692 h 147650"/>
              <a:gd name="connsiteX2" fmla="*/ 4474029 w 5339442"/>
              <a:gd name="connsiteY2" fmla="*/ 424 h 147650"/>
              <a:gd name="connsiteX3" fmla="*/ 5339442 w 5339442"/>
              <a:gd name="connsiteY3" fmla="*/ 147650 h 1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9442" h="147650">
                <a:moveTo>
                  <a:pt x="0" y="131320"/>
                </a:moveTo>
                <a:cubicBezTo>
                  <a:pt x="334735" y="42873"/>
                  <a:pt x="381001" y="3413"/>
                  <a:pt x="767443" y="692"/>
                </a:cubicBezTo>
                <a:lnTo>
                  <a:pt x="4474029" y="424"/>
                </a:lnTo>
                <a:cubicBezTo>
                  <a:pt x="4909458" y="-7740"/>
                  <a:pt x="5159827" y="104107"/>
                  <a:pt x="5339442" y="147650"/>
                </a:cubicBezTo>
              </a:path>
            </a:pathLst>
          </a:cu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53C86E-2765-4E2F-AE29-8BA392C989D3}"/>
              </a:ext>
            </a:extLst>
          </p:cNvPr>
          <p:cNvCxnSpPr>
            <a:cxnSpLocks/>
          </p:cNvCxnSpPr>
          <p:nvPr/>
        </p:nvCxnSpPr>
        <p:spPr>
          <a:xfrm flipH="1" flipV="1">
            <a:off x="1269782" y="3316899"/>
            <a:ext cx="2145884" cy="23083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0888115-F07E-48C3-9746-D1894C7C5455}"/>
              </a:ext>
            </a:extLst>
          </p:cNvPr>
          <p:cNvCxnSpPr>
            <a:cxnSpLocks/>
          </p:cNvCxnSpPr>
          <p:nvPr/>
        </p:nvCxnSpPr>
        <p:spPr>
          <a:xfrm flipH="1" flipV="1">
            <a:off x="1382391" y="3353743"/>
            <a:ext cx="3546267" cy="20377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4B4E74-910B-4C34-AA99-CE58806AE807}"/>
              </a:ext>
            </a:extLst>
          </p:cNvPr>
          <p:cNvCxnSpPr>
            <a:cxnSpLocks/>
          </p:cNvCxnSpPr>
          <p:nvPr/>
        </p:nvCxnSpPr>
        <p:spPr>
          <a:xfrm flipH="1">
            <a:off x="1558124" y="3381663"/>
            <a:ext cx="4865150" cy="1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197B454-07D0-4851-96C4-4A1F0AC5431D}"/>
              </a:ext>
            </a:extLst>
          </p:cNvPr>
          <p:cNvCxnSpPr/>
          <p:nvPr/>
        </p:nvCxnSpPr>
        <p:spPr>
          <a:xfrm flipV="1">
            <a:off x="5493843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15F28D4-7A01-4D67-ACE4-73FF924D1396}"/>
              </a:ext>
            </a:extLst>
          </p:cNvPr>
          <p:cNvCxnSpPr/>
          <p:nvPr/>
        </p:nvCxnSpPr>
        <p:spPr>
          <a:xfrm flipV="1">
            <a:off x="5104431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6F7B6F-4711-4CCF-956F-B1AC99A42800}"/>
              </a:ext>
            </a:extLst>
          </p:cNvPr>
          <p:cNvCxnSpPr/>
          <p:nvPr/>
        </p:nvCxnSpPr>
        <p:spPr>
          <a:xfrm flipV="1">
            <a:off x="5883255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FD51035-CD89-45B8-AD27-1C0562ECA2D3}"/>
              </a:ext>
            </a:extLst>
          </p:cNvPr>
          <p:cNvCxnSpPr/>
          <p:nvPr/>
        </p:nvCxnSpPr>
        <p:spPr>
          <a:xfrm flipV="1">
            <a:off x="6272667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70EFDAA-1102-47B5-9689-B368006C2D96}"/>
              </a:ext>
            </a:extLst>
          </p:cNvPr>
          <p:cNvCxnSpPr/>
          <p:nvPr/>
        </p:nvCxnSpPr>
        <p:spPr>
          <a:xfrm flipV="1">
            <a:off x="6662079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7FEEB16-2FD0-44E8-BDF1-AB46483A1BDC}"/>
              </a:ext>
            </a:extLst>
          </p:cNvPr>
          <p:cNvCxnSpPr/>
          <p:nvPr/>
        </p:nvCxnSpPr>
        <p:spPr>
          <a:xfrm flipV="1">
            <a:off x="4715019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C758A30-B370-4F9F-AEE2-08A9D4636ECA}"/>
              </a:ext>
            </a:extLst>
          </p:cNvPr>
          <p:cNvCxnSpPr/>
          <p:nvPr/>
        </p:nvCxnSpPr>
        <p:spPr>
          <a:xfrm flipV="1">
            <a:off x="4325607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F49C98B-FB91-4C11-B1D5-5F74A741547A}"/>
              </a:ext>
            </a:extLst>
          </p:cNvPr>
          <p:cNvCxnSpPr/>
          <p:nvPr/>
        </p:nvCxnSpPr>
        <p:spPr>
          <a:xfrm flipV="1">
            <a:off x="3936195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1809A6E-ADCA-408F-9E7C-FCA1FE78B3FD}"/>
              </a:ext>
            </a:extLst>
          </p:cNvPr>
          <p:cNvCxnSpPr/>
          <p:nvPr/>
        </p:nvCxnSpPr>
        <p:spPr>
          <a:xfrm flipV="1">
            <a:off x="3546783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E1A8BE7-C36C-4B22-812C-459F4FA6CCCD}"/>
              </a:ext>
            </a:extLst>
          </p:cNvPr>
          <p:cNvCxnSpPr/>
          <p:nvPr/>
        </p:nvCxnSpPr>
        <p:spPr>
          <a:xfrm flipV="1">
            <a:off x="3157371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476F4BD-FF89-4684-AD17-A738568609E3}"/>
              </a:ext>
            </a:extLst>
          </p:cNvPr>
          <p:cNvCxnSpPr/>
          <p:nvPr/>
        </p:nvCxnSpPr>
        <p:spPr>
          <a:xfrm flipV="1">
            <a:off x="2767959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530DDC9-CB53-4758-92E5-261AFC77B679}"/>
              </a:ext>
            </a:extLst>
          </p:cNvPr>
          <p:cNvSpPr txBox="1"/>
          <p:nvPr/>
        </p:nvSpPr>
        <p:spPr>
          <a:xfrm>
            <a:off x="3085715" y="5697049"/>
            <a:ext cx="35763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Sublimation:</a:t>
            </a:r>
          </a:p>
          <a:p>
            <a:r>
              <a:rPr lang="en-US" sz="2800" dirty="0">
                <a:solidFill>
                  <a:schemeClr val="bg1"/>
                </a:solidFill>
              </a:rPr>
              <a:t>Rate controlled by heat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B5B2A14-004B-4E25-B0DA-21EB260A4DB7}"/>
              </a:ext>
            </a:extLst>
          </p:cNvPr>
          <p:cNvCxnSpPr/>
          <p:nvPr/>
        </p:nvCxnSpPr>
        <p:spPr>
          <a:xfrm flipV="1">
            <a:off x="7051490" y="3272102"/>
            <a:ext cx="0" cy="4735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AA2DE02-1CF7-449A-861E-41940C303DFD}"/>
              </a:ext>
            </a:extLst>
          </p:cNvPr>
          <p:cNvSpPr txBox="1"/>
          <p:nvPr/>
        </p:nvSpPr>
        <p:spPr>
          <a:xfrm>
            <a:off x="5337080" y="5135710"/>
            <a:ext cx="3547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Boreholes with heaters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B69BFE4-8BA2-446A-9971-4C31F005D408}"/>
              </a:ext>
            </a:extLst>
          </p:cNvPr>
          <p:cNvSpPr txBox="1"/>
          <p:nvPr/>
        </p:nvSpPr>
        <p:spPr>
          <a:xfrm>
            <a:off x="1278251" y="4818295"/>
            <a:ext cx="2009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Heated zone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003C77B-9207-426C-8DF0-306EEC637905}"/>
              </a:ext>
            </a:extLst>
          </p:cNvPr>
          <p:cNvSpPr txBox="1"/>
          <p:nvPr/>
        </p:nvSpPr>
        <p:spPr>
          <a:xfrm>
            <a:off x="1289427" y="1029860"/>
            <a:ext cx="42650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Tent:</a:t>
            </a:r>
          </a:p>
          <a:p>
            <a:r>
              <a:rPr lang="en-US" sz="2800" dirty="0">
                <a:solidFill>
                  <a:schemeClr val="bg1"/>
                </a:solidFill>
              </a:rPr>
              <a:t>Leak controlled by pressure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F224D82-2594-41D3-B88C-786325E38CF8}"/>
              </a:ext>
            </a:extLst>
          </p:cNvPr>
          <p:cNvCxnSpPr>
            <a:cxnSpLocks/>
            <a:stCxn id="39" idx="2"/>
          </p:cNvCxnSpPr>
          <p:nvPr/>
        </p:nvCxnSpPr>
        <p:spPr>
          <a:xfrm>
            <a:off x="3421966" y="1983967"/>
            <a:ext cx="251068" cy="470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BFDC60D-F94A-4A08-BBBC-4CC32CA3AEA2}"/>
              </a:ext>
            </a:extLst>
          </p:cNvPr>
          <p:cNvCxnSpPr>
            <a:cxnSpLocks/>
            <a:stCxn id="38" idx="0"/>
          </p:cNvCxnSpPr>
          <p:nvPr/>
        </p:nvCxnSpPr>
        <p:spPr>
          <a:xfrm flipV="1">
            <a:off x="2283174" y="4378169"/>
            <a:ext cx="668665" cy="4401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84DEBC2-178E-4B97-BC76-27AEDCB3DEDA}"/>
              </a:ext>
            </a:extLst>
          </p:cNvPr>
          <p:cNvCxnSpPr/>
          <p:nvPr/>
        </p:nvCxnSpPr>
        <p:spPr>
          <a:xfrm flipH="1" flipV="1">
            <a:off x="6464042" y="4507657"/>
            <a:ext cx="405114" cy="6010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C33F07A7-07A0-43D1-A0B8-FDC887067B19}"/>
              </a:ext>
            </a:extLst>
          </p:cNvPr>
          <p:cNvSpPr txBox="1"/>
          <p:nvPr/>
        </p:nvSpPr>
        <p:spPr>
          <a:xfrm>
            <a:off x="1244075" y="2310783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Cabling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E9A9F0E7-4D06-480E-8DDF-5DFD2C7805F2}"/>
              </a:ext>
            </a:extLst>
          </p:cNvPr>
          <p:cNvCxnSpPr>
            <a:cxnSpLocks/>
          </p:cNvCxnSpPr>
          <p:nvPr/>
        </p:nvCxnSpPr>
        <p:spPr>
          <a:xfrm flipH="1">
            <a:off x="1553561" y="2834004"/>
            <a:ext cx="4563" cy="4256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FC23BE6B-B64E-4A70-9D71-740FD16C0BF5}"/>
              </a:ext>
            </a:extLst>
          </p:cNvPr>
          <p:cNvSpPr/>
          <p:nvPr/>
        </p:nvSpPr>
        <p:spPr>
          <a:xfrm>
            <a:off x="7590439" y="2686386"/>
            <a:ext cx="1037995" cy="5392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4000">
                <a:schemeClr val="bg2">
                  <a:lumMod val="50000"/>
                </a:schemeClr>
              </a:gs>
            </a:gsLst>
            <a:lin ang="5400000" scaled="1"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9024208-69E7-4587-B043-EA2D51CE14E9}"/>
              </a:ext>
            </a:extLst>
          </p:cNvPr>
          <p:cNvSpPr/>
          <p:nvPr/>
        </p:nvSpPr>
        <p:spPr>
          <a:xfrm>
            <a:off x="7350369" y="2879691"/>
            <a:ext cx="240070" cy="2204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4000">
                <a:schemeClr val="bg2">
                  <a:lumMod val="50000"/>
                </a:schemeClr>
              </a:gs>
            </a:gsLst>
            <a:lin ang="5400000" scaled="1"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BBE46FD-CA00-4FCE-8014-E2AA05C7E13D}"/>
              </a:ext>
            </a:extLst>
          </p:cNvPr>
          <p:cNvSpPr/>
          <p:nvPr/>
        </p:nvSpPr>
        <p:spPr>
          <a:xfrm>
            <a:off x="7563123" y="3225665"/>
            <a:ext cx="1092625" cy="155994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23000">
                <a:schemeClr val="tx1">
                  <a:lumMod val="75000"/>
                  <a:lumOff val="25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tx1">
                  <a:lumMod val="85000"/>
                  <a:lumOff val="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54F364B-BCA1-4A08-8218-3EB2AEEAE905}"/>
              </a:ext>
            </a:extLst>
          </p:cNvPr>
          <p:cNvSpPr txBox="1"/>
          <p:nvPr/>
        </p:nvSpPr>
        <p:spPr>
          <a:xfrm>
            <a:off x="5631402" y="1104547"/>
            <a:ext cx="35621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Mobile cold trap:</a:t>
            </a:r>
          </a:p>
          <a:p>
            <a:r>
              <a:rPr lang="en-US" sz="2800" dirty="0">
                <a:solidFill>
                  <a:schemeClr val="bg1"/>
                </a:solidFill>
              </a:rPr>
              <a:t>Rate controlled by area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A94F9D8-D56E-4E33-87B3-C634CDF45398}"/>
              </a:ext>
            </a:extLst>
          </p:cNvPr>
          <p:cNvCxnSpPr>
            <a:cxnSpLocks/>
            <a:stCxn id="60" idx="2"/>
          </p:cNvCxnSpPr>
          <p:nvPr/>
        </p:nvCxnSpPr>
        <p:spPr>
          <a:xfrm>
            <a:off x="7412467" y="2058654"/>
            <a:ext cx="267240" cy="695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BEA6BFC5-A818-4AF9-B790-9EE901AC26A8}"/>
              </a:ext>
            </a:extLst>
          </p:cNvPr>
          <p:cNvCxnSpPr>
            <a:cxnSpLocks/>
          </p:cNvCxnSpPr>
          <p:nvPr/>
        </p:nvCxnSpPr>
        <p:spPr>
          <a:xfrm flipV="1">
            <a:off x="4293880" y="3699995"/>
            <a:ext cx="31727" cy="19970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5742522-0C89-4676-89CD-DEA33D31D398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87" name="Picture 86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195B6B10-0E5F-4841-A757-1BB20138AE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98D2948-7788-4723-B7B9-9BC7307DF0F3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F3F3B2F-C9C3-41D3-860D-59C261BBCFD2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Process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87D4B54A-9FE2-4005-B291-C09743D24F6A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Concept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E23FD2A-7E7B-4A8C-9362-B7BE749ECD8B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Control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CDD3852B-9552-49B2-884E-F36A73F2C7C9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1CAECD6-0DF1-48B2-893E-0F8EC7DF01DB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577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0" grpId="0" animBg="1"/>
      <p:bldP spid="35" grpId="0"/>
      <p:bldP spid="37" grpId="0"/>
      <p:bldP spid="38" grpId="0"/>
      <p:bldP spid="39" grpId="0"/>
      <p:bldP spid="43" grpId="0"/>
      <p:bldP spid="57" grpId="0" animBg="1"/>
      <p:bldP spid="58" grpId="0" animBg="1"/>
      <p:bldP spid="59" grpId="0" animBg="1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Thermal Mining Layout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0E6BE01-E15F-47F6-95F9-4AB6A476C8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1" t="5704" r="3847" b="11227"/>
          <a:stretch/>
        </p:blipFill>
        <p:spPr>
          <a:xfrm>
            <a:off x="1790418" y="1919570"/>
            <a:ext cx="6395300" cy="36773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469396-95E0-4D55-BD91-70978E0E2881}"/>
              </a:ext>
            </a:extLst>
          </p:cNvPr>
          <p:cNvSpPr txBox="1"/>
          <p:nvPr/>
        </p:nvSpPr>
        <p:spPr>
          <a:xfrm>
            <a:off x="1874362" y="1047566"/>
            <a:ext cx="60962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Mirror system:</a:t>
            </a:r>
          </a:p>
          <a:p>
            <a:r>
              <a:rPr lang="en-US" sz="2400" dirty="0">
                <a:solidFill>
                  <a:schemeClr val="bg1"/>
                </a:solidFill>
              </a:rPr>
              <a:t>Gimbaled mirrors around peaks of eternal light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03439B-89CA-4D21-9BFA-FE03BD9155B0}"/>
              </a:ext>
            </a:extLst>
          </p:cNvPr>
          <p:cNvSpPr txBox="1"/>
          <p:nvPr/>
        </p:nvSpPr>
        <p:spPr>
          <a:xfrm>
            <a:off x="1386814" y="5596934"/>
            <a:ext cx="3385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Base:</a:t>
            </a:r>
          </a:p>
          <a:p>
            <a:r>
              <a:rPr lang="en-US" sz="2400" dirty="0">
                <a:solidFill>
                  <a:schemeClr val="bg1"/>
                </a:solidFill>
              </a:rPr>
              <a:t>Electrolysis, storage, launch pad, </a:t>
            </a:r>
            <a:r>
              <a:rPr lang="en-US" sz="2400" dirty="0" err="1">
                <a:solidFill>
                  <a:schemeClr val="bg1"/>
                </a:solidFill>
              </a:rPr>
              <a:t>etc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610420-9467-4783-A757-765B686BCD57}"/>
              </a:ext>
            </a:extLst>
          </p:cNvPr>
          <p:cNvSpPr txBox="1"/>
          <p:nvPr/>
        </p:nvSpPr>
        <p:spPr>
          <a:xfrm>
            <a:off x="5155137" y="5693365"/>
            <a:ext cx="38030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Thermal mining system:</a:t>
            </a:r>
          </a:p>
          <a:p>
            <a:r>
              <a:rPr lang="en-US" sz="2400" dirty="0">
                <a:solidFill>
                  <a:schemeClr val="bg1"/>
                </a:solidFill>
              </a:rPr>
              <a:t>Tent, optics, optional heaters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AFDF1ED-311E-4426-A430-2C18D371F92C}"/>
              </a:ext>
            </a:extLst>
          </p:cNvPr>
          <p:cNvCxnSpPr>
            <a:cxnSpLocks/>
          </p:cNvCxnSpPr>
          <p:nvPr/>
        </p:nvCxnSpPr>
        <p:spPr>
          <a:xfrm flipH="1">
            <a:off x="3267009" y="1878563"/>
            <a:ext cx="1843075" cy="80782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652E6E9-29C4-4659-B147-142C3BFF108C}"/>
              </a:ext>
            </a:extLst>
          </p:cNvPr>
          <p:cNvCxnSpPr>
            <a:cxnSpLocks/>
          </p:cNvCxnSpPr>
          <p:nvPr/>
        </p:nvCxnSpPr>
        <p:spPr>
          <a:xfrm>
            <a:off x="5110084" y="1878563"/>
            <a:ext cx="1946599" cy="103694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BDCD0BE-B0CF-4FD5-B977-242C1B5D3E61}"/>
              </a:ext>
            </a:extLst>
          </p:cNvPr>
          <p:cNvCxnSpPr>
            <a:cxnSpLocks/>
          </p:cNvCxnSpPr>
          <p:nvPr/>
        </p:nvCxnSpPr>
        <p:spPr>
          <a:xfrm flipV="1">
            <a:off x="3267009" y="4693186"/>
            <a:ext cx="368851" cy="9037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62C47C8-520C-4F7E-B817-34DF77FDA3B2}"/>
              </a:ext>
            </a:extLst>
          </p:cNvPr>
          <p:cNvCxnSpPr>
            <a:cxnSpLocks/>
            <a:stCxn id="25" idx="0"/>
          </p:cNvCxnSpPr>
          <p:nvPr/>
        </p:nvCxnSpPr>
        <p:spPr>
          <a:xfrm flipH="1" flipV="1">
            <a:off x="5155137" y="5184621"/>
            <a:ext cx="1901546" cy="50874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6D65A22-E713-4019-88C2-67A01598E393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40" name="Picture 39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FC8F73AA-C5D2-4E3F-99CE-5226311112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7083F41-DE71-465B-9521-7C4ADEE83493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5D3B189-6C3F-4BEA-8393-57539362D018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2C6C4FD-37F8-492E-9D91-5D39B72023C2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 Concept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BC193BF-9345-417D-BD04-CDA35CF0FF4E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Control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FDBE486-B006-4314-94B5-55EF8BADECA1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3460C94-3B59-4F76-9F32-E07680B81E15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984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Thermal Mining Concept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92EED7-D288-4FF6-A33E-E0D7CE4D4B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241" y="1815178"/>
            <a:ext cx="7407173" cy="374181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A148D55-2449-4098-92E0-975A0A775BE9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23" name="Picture 22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BA61123C-80CD-4CC8-9B37-38E60D348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CAD4CED-4688-4B0C-A71B-00494463953E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3B0838E-A465-426F-8410-9B349851CB99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2CA3622-6C99-47F2-A2D8-071C165DD161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 Concept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B2994EC-F27C-412F-B674-9E481FC62890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Control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719C448-144B-4218-9D0F-EC64FD76FAC3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332B4F-3172-4602-B95D-79A8827D36CB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4479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D857D49-EA57-47AE-A532-79449DE0476D}"/>
              </a:ext>
            </a:extLst>
          </p:cNvPr>
          <p:cNvSpPr txBox="1">
            <a:spLocks/>
          </p:cNvSpPr>
          <p:nvPr/>
        </p:nvSpPr>
        <p:spPr>
          <a:xfrm>
            <a:off x="1145260" y="60737"/>
            <a:ext cx="7269275" cy="9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Tent Pressure Control</a:t>
            </a:r>
          </a:p>
        </p:txBody>
      </p:sp>
      <p:pic>
        <p:nvPicPr>
          <p:cNvPr id="12" name="Picture 2" descr="Image result for colorado school of mines logo">
            <a:extLst>
              <a:ext uri="{FF2B5EF4-FFF2-40B4-BE49-F238E27FC236}">
                <a16:creationId xmlns:a16="http://schemas.microsoft.com/office/drawing/2014/main" id="{BA4D5A47-C3EB-46E4-8E00-B61C9ADA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35" y="27089"/>
            <a:ext cx="713759" cy="8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94FFC0-3264-41E0-925B-A8125902F77C}"/>
              </a:ext>
            </a:extLst>
          </p:cNvPr>
          <p:cNvSpPr/>
          <p:nvPr/>
        </p:nvSpPr>
        <p:spPr>
          <a:xfrm>
            <a:off x="1618823" y="962219"/>
            <a:ext cx="752517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Tent may rise as internal pressure rises, causing imperfect seal with ground and leak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Amount of gas leaked is small compared to </a:t>
            </a:r>
            <a:r>
              <a:rPr lang="en-US" sz="2400">
                <a:solidFill>
                  <a:schemeClr val="bg1"/>
                </a:solidFill>
              </a:rPr>
              <a:t>amount trapped</a:t>
            </a: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Trapping rate in part governed by ratio of cold trap internal surface area to leak area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5C1C0DB-B5BE-4286-ADAC-A2262BC9AE4C}"/>
              </a:ext>
            </a:extLst>
          </p:cNvPr>
          <p:cNvGrpSpPr/>
          <p:nvPr/>
        </p:nvGrpSpPr>
        <p:grpSpPr>
          <a:xfrm>
            <a:off x="0" y="0"/>
            <a:ext cx="1322024" cy="6941126"/>
            <a:chOff x="0" y="0"/>
            <a:chExt cx="1129553" cy="6941126"/>
          </a:xfrm>
        </p:grpSpPr>
        <p:pic>
          <p:nvPicPr>
            <p:cNvPr id="32" name="Picture 31" descr="A star in the middle of the night sky&#10;&#10;Description generated with high confidence">
              <a:extLst>
                <a:ext uri="{FF2B5EF4-FFF2-40B4-BE49-F238E27FC236}">
                  <a16:creationId xmlns:a16="http://schemas.microsoft.com/office/drawing/2014/main" id="{026AF36B-2A76-4D46-8AF4-689028499A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7352" b="2418"/>
            <a:stretch/>
          </p:blipFill>
          <p:spPr>
            <a:xfrm>
              <a:off x="0" y="0"/>
              <a:ext cx="1129553" cy="6858000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2C233DE-0291-4C86-A16E-1A586AD6C43C}"/>
                </a:ext>
              </a:extLst>
            </p:cNvPr>
            <p:cNvSpPr txBox="1"/>
            <p:nvPr/>
          </p:nvSpPr>
          <p:spPr>
            <a:xfrm>
              <a:off x="15706" y="239744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Background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7FFEE2D-9985-4DE9-AE6B-A5A47E18BD6E}"/>
                </a:ext>
              </a:extLst>
            </p:cNvPr>
            <p:cNvSpPr txBox="1"/>
            <p:nvPr/>
          </p:nvSpPr>
          <p:spPr>
            <a:xfrm>
              <a:off x="15706" y="1463065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Process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E33CC5F-8A53-486C-9A06-5FFE8C546651}"/>
                </a:ext>
              </a:extLst>
            </p:cNvPr>
            <p:cNvSpPr txBox="1"/>
            <p:nvPr/>
          </p:nvSpPr>
          <p:spPr>
            <a:xfrm>
              <a:off x="15706" y="2686386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47CA1"/>
                  </a:solidFill>
                </a:rPr>
                <a:t> Concept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C2A583A-3BB2-447A-B167-36ACD84A6399}"/>
                </a:ext>
              </a:extLst>
            </p:cNvPr>
            <p:cNvSpPr txBox="1"/>
            <p:nvPr/>
          </p:nvSpPr>
          <p:spPr>
            <a:xfrm>
              <a:off x="15706" y="3909707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 Control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8595BF4-C815-432D-BE50-C66DA786A46C}"/>
                </a:ext>
              </a:extLst>
            </p:cNvPr>
            <p:cNvSpPr txBox="1"/>
            <p:nvPr/>
          </p:nvSpPr>
          <p:spPr>
            <a:xfrm>
              <a:off x="15706" y="5133028"/>
              <a:ext cx="1057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 Efficiency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B290FCE-715B-4467-A8C0-6AFF3D21D467}"/>
                </a:ext>
              </a:extLst>
            </p:cNvPr>
            <p:cNvSpPr txBox="1"/>
            <p:nvPr/>
          </p:nvSpPr>
          <p:spPr>
            <a:xfrm>
              <a:off x="15706" y="6356351"/>
              <a:ext cx="1057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6D86AD"/>
                  </a:solidFill>
                </a:rPr>
                <a:t>Conclusion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CD2AFDA-9129-4490-89CE-A31013AD5831}"/>
              </a:ext>
            </a:extLst>
          </p:cNvPr>
          <p:cNvGrpSpPr/>
          <p:nvPr/>
        </p:nvGrpSpPr>
        <p:grpSpPr>
          <a:xfrm>
            <a:off x="5078060" y="4199689"/>
            <a:ext cx="3706667" cy="2434938"/>
            <a:chOff x="1345308" y="1049470"/>
            <a:chExt cx="3283322" cy="2227399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EFF9021-C876-44F8-B237-BEF58E8465BB}"/>
                </a:ext>
              </a:extLst>
            </p:cNvPr>
            <p:cNvGrpSpPr/>
            <p:nvPr/>
          </p:nvGrpSpPr>
          <p:grpSpPr>
            <a:xfrm>
              <a:off x="1345308" y="1049470"/>
              <a:ext cx="3283322" cy="2227399"/>
              <a:chOff x="1313064" y="2054980"/>
              <a:chExt cx="3283322" cy="2227399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3A1DF762-A3EE-43E6-A6A2-BC50ECF3C90C}"/>
                  </a:ext>
                </a:extLst>
              </p:cNvPr>
              <p:cNvGrpSpPr/>
              <p:nvPr/>
            </p:nvGrpSpPr>
            <p:grpSpPr>
              <a:xfrm>
                <a:off x="1313064" y="2054980"/>
                <a:ext cx="3283322" cy="2227399"/>
                <a:chOff x="1313064" y="2054980"/>
                <a:chExt cx="3283322" cy="2227399"/>
              </a:xfrm>
            </p:grpSpPr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88ECE53E-094A-46AD-A1A6-8E55123BFA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3064" y="2054980"/>
                  <a:ext cx="3283322" cy="2227399"/>
                </a:xfrm>
                <a:prstGeom prst="rect">
                  <a:avLst/>
                </a:prstGeom>
              </p:spPr>
            </p:pic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18F2AD47-6963-41C1-8D99-26A6A80BF0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03631" y="4082645"/>
                  <a:ext cx="2902187" cy="0"/>
                </a:xfrm>
                <a:prstGeom prst="line">
                  <a:avLst/>
                </a:prstGeom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8B16B27-ED5E-453A-BCA3-185A57EF80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3064" y="4217484"/>
                <a:ext cx="3283322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4C29706-7C50-4DBC-AA90-1E390EA81232}"/>
                </a:ext>
              </a:extLst>
            </p:cNvPr>
            <p:cNvSpPr/>
            <p:nvPr/>
          </p:nvSpPr>
          <p:spPr>
            <a:xfrm>
              <a:off x="1535875" y="3077134"/>
              <a:ext cx="2902187" cy="134835"/>
            </a:xfrm>
            <a:prstGeom prst="rect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9E48FB13-744B-4A4E-9D98-980E1BCC1CD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1" t="13433" r="25048" b="14680"/>
          <a:stretch/>
        </p:blipFill>
        <p:spPr>
          <a:xfrm flipH="1">
            <a:off x="1734813" y="4218030"/>
            <a:ext cx="3240259" cy="24349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38D7B26-B0F5-428D-B4BE-2C6F55C62914}"/>
              </a:ext>
            </a:extLst>
          </p:cNvPr>
          <p:cNvCxnSpPr>
            <a:cxnSpLocks/>
          </p:cNvCxnSpPr>
          <p:nvPr/>
        </p:nvCxnSpPr>
        <p:spPr>
          <a:xfrm flipV="1">
            <a:off x="2161285" y="3909708"/>
            <a:ext cx="905188" cy="16704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43EEC3-3A76-472E-945E-0C22C52C97F0}"/>
              </a:ext>
            </a:extLst>
          </p:cNvPr>
          <p:cNvCxnSpPr>
            <a:cxnSpLocks/>
          </p:cNvCxnSpPr>
          <p:nvPr/>
        </p:nvCxnSpPr>
        <p:spPr>
          <a:xfrm>
            <a:off x="4572000" y="3897685"/>
            <a:ext cx="1099127" cy="25922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290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2541</TotalTime>
  <Words>922</Words>
  <Application>Microsoft Office PowerPoint</Application>
  <PresentationFormat>On-screen Show (4:3)</PresentationFormat>
  <Paragraphs>348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DengXian</vt:lpstr>
      <vt:lpstr>Arial</vt:lpstr>
      <vt:lpstr>Calibri</vt:lpstr>
      <vt:lpstr>Calibri Light</vt:lpstr>
      <vt:lpstr>Times New Roman</vt:lpstr>
      <vt:lpstr>Office Theme</vt:lpstr>
      <vt:lpstr>Ice Mining in Lunar Permanently Shadowed Regions</vt:lpstr>
      <vt:lpstr>LCROSS Impactor 2009</vt:lpstr>
      <vt:lpstr>Recap of Ice Value</vt:lpstr>
      <vt:lpstr>The Case for Thermal Mining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  <vt:lpstr>Mass Breakdown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Lunar Polar Ice  Thermal Mining</dc:title>
  <dc:creator>Hunter Williams</dc:creator>
  <cp:lastModifiedBy>Hunter Williams</cp:lastModifiedBy>
  <cp:revision>71</cp:revision>
  <dcterms:created xsi:type="dcterms:W3CDTF">2018-06-11T18:05:16Z</dcterms:created>
  <dcterms:modified xsi:type="dcterms:W3CDTF">2018-06-19T22:15:08Z</dcterms:modified>
</cp:coreProperties>
</file>